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3.xml" ContentType="application/vnd.openxmlformats-officedocument.customXmlProperties+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3.xml" ContentType="application/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_rels/notesSlide1.xml.rels" ContentType="application/vnd.openxmlformats-package.relationships+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_rels/slideMaster1.xml.rels" ContentType="application/vnd.openxmlformats-package.relationships+xml"/>
  <Override PartName="/ppt/slideMasters/_rels/slideMaster13.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presProps.xml" ContentType="application/vnd.openxmlformats-officedocument.presentationml.presProps+xml"/>
  <Override PartName="/ppt/theme/theme1.xml" ContentType="application/vnd.openxmlformats-officedocument.theme+xml"/>
  <Override PartName="/ppt/theme/theme2.xml" ContentType="application/vnd.openxmlformats-officedocument.theme+xml"/>
  <Override PartName="/ppt/theme/theme25.xml" ContentType="application/vnd.openxmlformats-officedocument.theme+xml"/>
  <Override PartName="/ppt/media/image50.png" ContentType="image/png"/>
  <Override PartName="/ppt/media/image1.png" ContentType="image/png"/>
  <Override PartName="/ppt/media/image51.png" ContentType="image/png"/>
  <Override PartName="/ppt/media/image2.png" ContentType="image/png"/>
  <Override PartName="/ppt/media/image3.jpeg" ContentType="image/jpeg"/>
  <Override PartName="/ppt/media/image33.png" ContentType="image/png"/>
  <Override PartName="/ppt/media/image11.png" ContentType="image/png"/>
  <Override PartName="/ppt/media/image6.png" ContentType="image/png"/>
  <Override PartName="/ppt/media/image4.png" ContentType="image/png"/>
  <Override PartName="/ppt/media/image31.png" ContentType="image/png"/>
  <Override PartName="/ppt/media/image5.png" ContentType="image/png"/>
  <Override PartName="/ppt/media/image10.png" ContentType="image/png"/>
  <Override PartName="/ppt/media/image32.png" ContentType="image/png"/>
  <Override PartName="/ppt/media/image7.png" ContentType="image/png"/>
  <Override PartName="/ppt/media/image12.png" ContentType="image/png"/>
  <Override PartName="/ppt/media/image34.png" ContentType="image/png"/>
  <Override PartName="/ppt/media/image8.png" ContentType="image/png"/>
  <Override PartName="/ppt/media/image13.png" ContentType="image/png"/>
  <Override PartName="/ppt/media/image35.png" ContentType="image/png"/>
  <Override PartName="/ppt/media/image9.png" ContentType="image/png"/>
  <Override PartName="/ppt/media/image14.png" ContentType="image/png"/>
  <Override PartName="/ppt/media/image36.png" ContentType="image/png"/>
  <Override PartName="/ppt/media/image15.png" ContentType="image/png"/>
  <Override PartName="/ppt/media/image37.png" ContentType="image/png"/>
  <Override PartName="/ppt/media/image16.png" ContentType="image/png"/>
  <Override PartName="/ppt/media/image38.png" ContentType="image/png"/>
  <Override PartName="/ppt/media/image17.png" ContentType="image/png"/>
  <Override PartName="/ppt/media/image39.png" ContentType="image/png"/>
  <Override PartName="/ppt/media/image18.png" ContentType="image/png"/>
  <Override PartName="/ppt/media/image19.png" ContentType="image/png"/>
  <Override PartName="/ppt/media/image20.png" ContentType="image/png"/>
  <Override PartName="/ppt/media/image42.png" ContentType="image/png"/>
  <Override PartName="/ppt/media/image21.png" ContentType="image/png"/>
  <Override PartName="/ppt/media/image43.png" ContentType="image/png"/>
  <Override PartName="/ppt/media/image22.png" ContentType="image/png"/>
  <Override PartName="/ppt/media/image44.png" ContentType="image/png"/>
  <Override PartName="/ppt/media/image23.png" ContentType="image/png"/>
  <Override PartName="/ppt/media/image45.png" ContentType="image/png"/>
  <Override PartName="/ppt/media/image24.png" ContentType="image/png"/>
  <Override PartName="/ppt/media/image46.png" ContentType="image/png"/>
  <Override PartName="/ppt/media/image25.png" ContentType="image/png"/>
  <Override PartName="/ppt/media/image47.png" ContentType="image/png"/>
  <Override PartName="/ppt/media/image26.png" ContentType="image/png"/>
  <Override PartName="/ppt/media/image48.png" ContentType="image/png"/>
  <Override PartName="/ppt/media/image27.png" ContentType="image/png"/>
  <Override PartName="/ppt/media/image49.png" ContentType="image/png"/>
  <Override PartName="/ppt/media/image28.png" ContentType="image/png"/>
  <Override PartName="/ppt/media/image29.png" ContentType="image/png"/>
  <Override PartName="/ppt/media/image30.png" ContentType="image/png"/>
  <Override PartName="/ppt/media/image52.png" ContentType="image/png"/>
  <Override PartName="/ppt/media/image40.png" ContentType="image/png"/>
  <Override PartName="/ppt/media/image41.png" ContentType="image/pn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3.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sldImg"/>
          </p:nvPr>
        </p:nvSpPr>
        <p:spPr>
          <a:xfrm>
            <a:off x="0" y="812520"/>
            <a:ext cx="0" cy="0"/>
          </a:xfrm>
          <a:prstGeom prst="rect">
            <a:avLst/>
          </a:prstGeom>
          <a:noFill/>
          <a:ln w="0">
            <a:noFill/>
          </a:ln>
        </p:spPr>
        <p:txBody>
          <a:bodyPr lIns="0" rIns="0" tIns="0" bIns="0" anchor="ctr">
            <a:noAutofit/>
          </a:bodyPr>
          <a:p>
            <a:pPr algn="ctr"/>
            <a:r>
              <a:rPr b="0" lang="it-IT" sz="4400" spc="-1" strike="noStrike">
                <a:solidFill>
                  <a:srgbClr val="000000"/>
                </a:solidFill>
                <a:latin typeface="Arial"/>
              </a:rPr>
              <a:t>Fai clic per spostare la diapositiva</a:t>
            </a:r>
            <a:endParaRPr b="0" lang="it-IT" sz="4400" spc="-1" strike="noStrike">
              <a:solidFill>
                <a:srgbClr val="000000"/>
              </a:solidFill>
              <a:latin typeface="Arial"/>
            </a:endParaRPr>
          </a:p>
        </p:txBody>
      </p:sp>
      <p:sp>
        <p:nvSpPr>
          <p:cNvPr id="208"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it-IT" sz="2000" spc="-1" strike="noStrike">
                <a:solidFill>
                  <a:srgbClr val="000000"/>
                </a:solidFill>
                <a:latin typeface="Arial"/>
              </a:rPr>
              <a:t>Fai clic per modificare il formato delle note</a:t>
            </a:r>
            <a:endParaRPr b="0" lang="it-IT" sz="2000" spc="-1" strike="noStrike">
              <a:solidFill>
                <a:srgbClr val="000000"/>
              </a:solidFill>
              <a:latin typeface="Arial"/>
            </a:endParaRPr>
          </a:p>
        </p:txBody>
      </p:sp>
      <p:sp>
        <p:nvSpPr>
          <p:cNvPr id="209"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it-IT" sz="1400" spc="-1" strike="noStrike">
                <a:solidFill>
                  <a:srgbClr val="000000"/>
                </a:solidFill>
                <a:latin typeface="Times New Roman"/>
              </a:rPr>
              <a:t>&lt;intestazione&gt;</a:t>
            </a:r>
            <a:endParaRPr b="0" lang="it-IT" sz="1400" spc="-1" strike="noStrike">
              <a:solidFill>
                <a:srgbClr val="000000"/>
              </a:solidFill>
              <a:latin typeface="Times New Roman"/>
            </a:endParaRPr>
          </a:p>
        </p:txBody>
      </p:sp>
      <p:sp>
        <p:nvSpPr>
          <p:cNvPr id="210"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it-IT" sz="1400" spc="-1" strike="noStrike">
                <a:solidFill>
                  <a:srgbClr val="000000"/>
                </a:solidFill>
                <a:latin typeface="Times New Roman"/>
              </a:defRPr>
            </a:lvl1pPr>
          </a:lstStyle>
          <a:p>
            <a:pPr indent="0" algn="r">
              <a:buNone/>
            </a:pPr>
            <a:r>
              <a:rPr b="0" lang="it-IT" sz="1400" spc="-1" strike="noStrike">
                <a:solidFill>
                  <a:srgbClr val="000000"/>
                </a:solidFill>
                <a:latin typeface="Times New Roman"/>
              </a:rPr>
              <a:t>&lt;data/ora&gt;</a:t>
            </a:r>
            <a:endParaRPr b="0" lang="it-IT" sz="1400" spc="-1" strike="noStrike">
              <a:solidFill>
                <a:srgbClr val="000000"/>
              </a:solidFill>
              <a:latin typeface="Times New Roman"/>
            </a:endParaRPr>
          </a:p>
        </p:txBody>
      </p:sp>
      <p:sp>
        <p:nvSpPr>
          <p:cNvPr id="211"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it-IT" sz="1400" spc="-1" strike="noStrike">
                <a:solidFill>
                  <a:srgbClr val="000000"/>
                </a:solidFill>
                <a:latin typeface="Times New Roman"/>
              </a:defRPr>
            </a:lvl1pPr>
          </a:lstStyle>
          <a:p>
            <a:pPr indent="0">
              <a:buNone/>
            </a:pPr>
            <a:r>
              <a:rPr b="0" lang="it-IT" sz="1400" spc="-1" strike="noStrike">
                <a:solidFill>
                  <a:srgbClr val="000000"/>
                </a:solidFill>
                <a:latin typeface="Times New Roman"/>
              </a:rPr>
              <a:t>&lt;piè di pagina&gt;</a:t>
            </a:r>
            <a:endParaRPr b="0" lang="it-IT" sz="1400" spc="-1" strike="noStrike">
              <a:solidFill>
                <a:srgbClr val="000000"/>
              </a:solidFill>
              <a:latin typeface="Times New Roman"/>
            </a:endParaRPr>
          </a:p>
        </p:txBody>
      </p:sp>
      <p:sp>
        <p:nvSpPr>
          <p:cNvPr id="212"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it-IT" sz="1400" spc="-1" strike="noStrike">
                <a:solidFill>
                  <a:srgbClr val="000000"/>
                </a:solidFill>
                <a:latin typeface="Times New Roman"/>
              </a:defRPr>
            </a:lvl1pPr>
          </a:lstStyle>
          <a:p>
            <a:pPr indent="0" algn="r">
              <a:buNone/>
            </a:pPr>
            <a:fld id="{2746DE71-9BE3-4C24-A29F-BDAF137CC676}" type="slidenum">
              <a:rPr b="0" lang="it-IT" sz="1400" spc="-1" strike="noStrike">
                <a:solidFill>
                  <a:srgbClr val="000000"/>
                </a:solidFill>
                <a:latin typeface="Times New Roman"/>
              </a:rPr>
              <a:t>&lt;numero&gt;</a:t>
            </a:fld>
            <a:endParaRPr b="0" lang="it-IT"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685800" y="1143000"/>
            <a:ext cx="5472360" cy="3072240"/>
          </a:xfrm>
          <a:prstGeom prst="rect">
            <a:avLst/>
          </a:prstGeom>
          <a:ln w="0">
            <a:noFill/>
          </a:ln>
        </p:spPr>
      </p:sp>
      <p:sp>
        <p:nvSpPr>
          <p:cNvPr id="348" name="PlaceHolder 2"/>
          <p:cNvSpPr>
            <a:spLocks noGrp="1"/>
          </p:cNvSpPr>
          <p:nvPr>
            <p:ph type="body"/>
          </p:nvPr>
        </p:nvSpPr>
        <p:spPr>
          <a:xfrm>
            <a:off x="685800" y="4400640"/>
            <a:ext cx="5472360" cy="3586320"/>
          </a:xfrm>
          <a:prstGeom prst="rect">
            <a:avLst/>
          </a:prstGeom>
          <a:noFill/>
          <a:ln w="0">
            <a:noFill/>
          </a:ln>
        </p:spPr>
        <p:txBody>
          <a:bodyPr lIns="91440" rIns="91440" tIns="45720" bIns="45720" anchor="t">
            <a:noAutofit/>
          </a:bodyPr>
          <a:p>
            <a:pPr marL="216000" indent="-216000">
              <a:buNone/>
            </a:pPr>
            <a:endParaRPr b="0" lang="it-IT" sz="1800" spc="-1" strike="noStrike">
              <a:solidFill>
                <a:srgbClr val="000000"/>
              </a:solidFill>
              <a:latin typeface="Arial"/>
            </a:endParaRPr>
          </a:p>
        </p:txBody>
      </p:sp>
      <p:sp>
        <p:nvSpPr>
          <p:cNvPr id="349" name="PlaceHolder 3"/>
          <p:cNvSpPr>
            <a:spLocks noGrp="1"/>
          </p:cNvSpPr>
          <p:nvPr>
            <p:ph type="sldNum" idx="4"/>
          </p:nvPr>
        </p:nvSpPr>
        <p:spPr>
          <a:xfrm>
            <a:off x="3884760" y="8685360"/>
            <a:ext cx="2957760" cy="44460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it-IT" sz="1200" spc="-1" strike="noStrike">
                <a:solidFill>
                  <a:srgbClr val="000000"/>
                </a:solidFill>
                <a:latin typeface="Times New Roman"/>
              </a:defRPr>
            </a:lvl1pPr>
          </a:lstStyle>
          <a:p>
            <a:pPr indent="0" algn="r">
              <a:lnSpc>
                <a:spcPct val="100000"/>
              </a:lnSpc>
              <a:buNone/>
              <a:tabLst>
                <a:tab algn="l" pos="0"/>
              </a:tabLst>
            </a:pPr>
            <a:fld id="{66846630-F771-450B-925E-8B4F7C4331E4}" type="slidenum">
              <a:rPr b="0" lang="it-IT" sz="1200" spc="-1" strike="noStrike">
                <a:solidFill>
                  <a:srgbClr val="000000"/>
                </a:solidFill>
                <a:latin typeface="Times New Roman"/>
              </a:rPr>
              <a:t>&lt;numero&gt;</a:t>
            </a:fld>
            <a:endParaRPr b="0" lang="it-IT"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2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3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3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3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3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3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4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4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7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it-IT"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7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it-IT"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8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it-IT"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8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9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9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9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9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20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0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0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0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0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0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it-IT"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it-IT" sz="4400" spc="-1" strike="noStrike">
              <a:solidFill>
                <a:srgbClr val="000000"/>
              </a:solidFill>
              <a:latin typeface="Arial"/>
            </a:endParaRPr>
          </a:p>
        </p:txBody>
      </p:sp>
      <p:sp>
        <p:nvSpPr>
          <p:cNvPr id="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
        <p:nvSpPr>
          <p:cNvPr id="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it-IT"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magine 3" descr=""/>
          <p:cNvPicPr/>
          <p:nvPr/>
        </p:nvPicPr>
        <p:blipFill>
          <a:blip r:embed="rId2"/>
          <a:srcRect l="0" t="13950" r="0" b="0"/>
          <a:stretch/>
        </p:blipFill>
        <p:spPr>
          <a:xfrm>
            <a:off x="-751680" y="0"/>
            <a:ext cx="8055360" cy="6036120"/>
          </a:xfrm>
          <a:prstGeom prst="rect">
            <a:avLst/>
          </a:prstGeom>
          <a:ln w="0">
            <a:noFill/>
          </a:ln>
        </p:spPr>
      </p:pic>
      <p:sp>
        <p:nvSpPr>
          <p:cNvPr id="1" name="Rettangolo 167"/>
          <p:cNvSpPr/>
          <p:nvPr/>
        </p:nvSpPr>
        <p:spPr>
          <a:xfrm>
            <a:off x="0" y="5118120"/>
            <a:ext cx="12178080" cy="1725840"/>
          </a:xfrm>
          <a:prstGeom prst="rect">
            <a:avLst/>
          </a:prstGeom>
          <a:solidFill>
            <a:srgbClr val="36725b"/>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it-IT" sz="1800" spc="-1" strike="noStrike">
              <a:solidFill>
                <a:schemeClr val="lt1"/>
              </a:solidFill>
              <a:latin typeface="Calibri"/>
            </a:endParaRPr>
          </a:p>
        </p:txBody>
      </p:sp>
      <p:sp>
        <p:nvSpPr>
          <p:cNvPr id="2"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it-IT" sz="1800" spc="-1" strike="noStrike">
                <a:solidFill>
                  <a:srgbClr val="000000"/>
                </a:solidFill>
                <a:latin typeface="Arial"/>
              </a:rPr>
              <a:t>Fai clic per modificare il formato del testo del titolo</a:t>
            </a:r>
            <a:endParaRPr b="0" lang="it-IT" sz="1800" spc="-1" strike="noStrike">
              <a:solidFill>
                <a:srgbClr val="000000"/>
              </a:solidFill>
              <a:latin typeface="Arial"/>
            </a:endParaRPr>
          </a:p>
        </p:txBody>
      </p:sp>
      <p:sp>
        <p:nvSpPr>
          <p:cNvPr id="3"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it-IT" sz="1800" spc="-1" strike="noStrike">
                <a:solidFill>
                  <a:srgbClr val="000000"/>
                </a:solidFill>
                <a:latin typeface="Arial"/>
              </a:rPr>
              <a:t>Fai clic per modificare il formato del testo della struttura</a:t>
            </a:r>
            <a:endParaRPr b="0" lang="it-IT"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it-IT" sz="1800" spc="-1" strike="noStrike">
                <a:solidFill>
                  <a:srgbClr val="000000"/>
                </a:solidFill>
                <a:latin typeface="Arial"/>
              </a:rPr>
              <a:t>Secondo livello struttura</a:t>
            </a:r>
            <a:endParaRPr b="0" lang="it-IT"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Arial"/>
              </a:rPr>
              <a:t>Terzo livello struttura</a:t>
            </a:r>
            <a:endParaRPr b="0" lang="it-I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Arial"/>
              </a:rPr>
              <a:t>Quarto livello struttura</a:t>
            </a:r>
            <a:endParaRPr b="0" lang="it-I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it-IT" sz="1800" spc="-1" strike="noStrike">
                <a:solidFill>
                  <a:srgbClr val="000000"/>
                </a:solidFill>
                <a:latin typeface="Arial"/>
              </a:rPr>
              <a:t>Quinto livello struttura</a:t>
            </a:r>
            <a:endParaRPr b="0" lang="it-IT"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it-IT" sz="1800" spc="-1" strike="noStrike">
                <a:solidFill>
                  <a:srgbClr val="000000"/>
                </a:solidFill>
                <a:latin typeface="Arial"/>
              </a:rPr>
              <a:t>Sesto livello struttura</a:t>
            </a:r>
            <a:endParaRPr b="0" lang="it-IT"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it-IT" sz="1800" spc="-1" strike="noStrike">
                <a:solidFill>
                  <a:srgbClr val="000000"/>
                </a:solidFill>
                <a:latin typeface="Arial"/>
              </a:rPr>
              <a:t>Settimo livello struttura</a:t>
            </a:r>
            <a:endParaRPr b="0" lang="it-IT" sz="1800" spc="-1" strike="noStrike">
              <a:solidFill>
                <a:srgbClr val="000000"/>
              </a:solidFill>
              <a:latin typeface="Arial"/>
            </a:endParaRPr>
          </a:p>
        </p:txBody>
      </p:sp>
      <p:sp>
        <p:nvSpPr>
          <p:cNvPr id="4"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it-IT" sz="1800" spc="-1" strike="noStrike">
                <a:solidFill>
                  <a:srgbClr val="000000"/>
                </a:solidFill>
                <a:latin typeface="Arial"/>
              </a:rPr>
              <a:t>Fai clic per modificare il formato del testo della struttura</a:t>
            </a:r>
            <a:endParaRPr b="0" lang="it-IT"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it-IT" sz="1800" spc="-1" strike="noStrike">
                <a:solidFill>
                  <a:srgbClr val="000000"/>
                </a:solidFill>
                <a:latin typeface="Arial"/>
              </a:rPr>
              <a:t>Secondo livello struttura</a:t>
            </a:r>
            <a:endParaRPr b="0" lang="it-IT"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Arial"/>
              </a:rPr>
              <a:t>Terzo livello struttura</a:t>
            </a:r>
            <a:endParaRPr b="0" lang="it-I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Arial"/>
              </a:rPr>
              <a:t>Quarto livello struttura</a:t>
            </a:r>
            <a:endParaRPr b="0" lang="it-I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it-IT" sz="1800" spc="-1" strike="noStrike">
                <a:solidFill>
                  <a:srgbClr val="000000"/>
                </a:solidFill>
                <a:latin typeface="Arial"/>
              </a:rPr>
              <a:t>Quinto livello struttura</a:t>
            </a:r>
            <a:endParaRPr b="0" lang="it-IT"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it-IT" sz="1800" spc="-1" strike="noStrike">
                <a:solidFill>
                  <a:srgbClr val="000000"/>
                </a:solidFill>
                <a:latin typeface="Arial"/>
              </a:rPr>
              <a:t>Sesto livello struttura</a:t>
            </a:r>
            <a:endParaRPr b="0" lang="it-IT"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it-IT" sz="1800" spc="-1" strike="noStrike">
                <a:solidFill>
                  <a:srgbClr val="000000"/>
                </a:solidFill>
                <a:latin typeface="Arial"/>
              </a:rPr>
              <a:t>Settimo livello struttura</a:t>
            </a:r>
            <a:endParaRPr b="0" lang="it-IT" sz="1800" spc="-1" strike="noStrike">
              <a:solidFill>
                <a:srgbClr val="000000"/>
              </a:solidFill>
              <a:latin typeface="Arial"/>
            </a:endParaRPr>
          </a:p>
        </p:txBody>
      </p:sp>
      <p:sp>
        <p:nvSpPr>
          <p:cNvPr id="5"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it-IT" sz="1800" spc="-1" strike="noStrike">
                <a:solidFill>
                  <a:srgbClr val="000000"/>
                </a:solidFill>
                <a:latin typeface="Arial"/>
              </a:rPr>
              <a:t>Fai clic per modificare il formato del testo della struttura</a:t>
            </a:r>
            <a:endParaRPr b="0" lang="it-IT"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it-IT" sz="1800" spc="-1" strike="noStrike">
                <a:solidFill>
                  <a:srgbClr val="000000"/>
                </a:solidFill>
                <a:latin typeface="Arial"/>
              </a:rPr>
              <a:t>Secondo livello struttura</a:t>
            </a:r>
            <a:endParaRPr b="0" lang="it-IT"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Arial"/>
              </a:rPr>
              <a:t>Terzo livello struttura</a:t>
            </a:r>
            <a:endParaRPr b="0" lang="it-I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Arial"/>
              </a:rPr>
              <a:t>Quarto livello struttura</a:t>
            </a:r>
            <a:endParaRPr b="0" lang="it-I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it-IT" sz="1800" spc="-1" strike="noStrike">
                <a:solidFill>
                  <a:srgbClr val="000000"/>
                </a:solidFill>
                <a:latin typeface="Arial"/>
              </a:rPr>
              <a:t>Quinto livello struttura</a:t>
            </a:r>
            <a:endParaRPr b="0" lang="it-IT"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it-IT" sz="1800" spc="-1" strike="noStrike">
                <a:solidFill>
                  <a:srgbClr val="000000"/>
                </a:solidFill>
                <a:latin typeface="Arial"/>
              </a:rPr>
              <a:t>Sesto livello struttura</a:t>
            </a:r>
            <a:endParaRPr b="0" lang="it-IT"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it-IT" sz="1800" spc="-1" strike="noStrike">
                <a:solidFill>
                  <a:srgbClr val="000000"/>
                </a:solidFill>
                <a:latin typeface="Arial"/>
              </a:rPr>
              <a:t>Settimo livello struttura</a:t>
            </a:r>
            <a:endParaRPr b="0" lang="it-IT"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Rettangolo 252"/>
          <p:cNvSpPr/>
          <p:nvPr/>
        </p:nvSpPr>
        <p:spPr>
          <a:xfrm>
            <a:off x="0" y="0"/>
            <a:ext cx="12178080" cy="1256040"/>
          </a:xfrm>
          <a:prstGeom prst="rect">
            <a:avLst/>
          </a:prstGeom>
          <a:solidFill>
            <a:srgbClr val="36725b"/>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it-IT" sz="1800" spc="-1" strike="noStrike">
              <a:solidFill>
                <a:schemeClr val="lt1"/>
              </a:solidFill>
              <a:latin typeface="Calibri"/>
            </a:endParaRPr>
          </a:p>
        </p:txBody>
      </p:sp>
      <p:sp>
        <p:nvSpPr>
          <p:cNvPr id="43" name="Rettangolo 128"/>
          <p:cNvSpPr/>
          <p:nvPr/>
        </p:nvSpPr>
        <p:spPr>
          <a:xfrm>
            <a:off x="0" y="6126120"/>
            <a:ext cx="12178080" cy="717840"/>
          </a:xfrm>
          <a:prstGeom prst="rect">
            <a:avLst/>
          </a:prstGeom>
          <a:solidFill>
            <a:srgbClr val="36725b"/>
          </a:solidFill>
          <a:ln>
            <a:noFill/>
          </a:ln>
          <a:effectLst>
            <a:outerShdw blurRad="3996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defTabSz="457200">
              <a:lnSpc>
                <a:spcPct val="100000"/>
              </a:lnSpc>
            </a:pPr>
            <a:endParaRPr b="0" lang="it-IT" sz="1800" spc="-1" strike="noStrike">
              <a:solidFill>
                <a:schemeClr val="lt1"/>
              </a:solidFill>
              <a:latin typeface="Calibri"/>
            </a:endParaRPr>
          </a:p>
        </p:txBody>
      </p:sp>
      <p:sp>
        <p:nvSpPr>
          <p:cNvPr id="44" name="CasellaDiTesto 129"/>
          <p:cNvSpPr/>
          <p:nvPr/>
        </p:nvSpPr>
        <p:spPr>
          <a:xfrm>
            <a:off x="221760" y="6363360"/>
            <a:ext cx="2410920" cy="27252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it-IT" sz="1200" spc="-1" strike="noStrike">
                <a:solidFill>
                  <a:srgbClr val="ffffff"/>
                </a:solidFill>
                <a:latin typeface="Arial"/>
              </a:rPr>
              <a:t>Nome Cognome Autore – DEIB</a:t>
            </a:r>
            <a:endParaRPr b="0" lang="it-IT" sz="1200" spc="-1" strike="noStrike">
              <a:solidFill>
                <a:srgbClr val="000000"/>
              </a:solidFill>
              <a:latin typeface="Arial"/>
            </a:endParaRPr>
          </a:p>
        </p:txBody>
      </p:sp>
      <p:grpSp>
        <p:nvGrpSpPr>
          <p:cNvPr id="45" name="Gruppo 131"/>
          <p:cNvGrpSpPr/>
          <p:nvPr/>
        </p:nvGrpSpPr>
        <p:grpSpPr>
          <a:xfrm>
            <a:off x="63720" y="1089720"/>
            <a:ext cx="12062520" cy="193680"/>
            <a:chOff x="63720" y="1089720"/>
            <a:chExt cx="12062520" cy="193680"/>
          </a:xfrm>
        </p:grpSpPr>
        <p:cxnSp>
          <p:nvCxnSpPr>
            <p:cNvPr id="46" name="Connettore 1 132"/>
            <p:cNvCxnSpPr/>
            <p:nvPr/>
          </p:nvCxnSpPr>
          <p:spPr>
            <a:xfrm>
              <a:off x="63720" y="1089720"/>
              <a:ext cx="14040" cy="194040"/>
            </a:xfrm>
            <a:prstGeom prst="straightConnector1">
              <a:avLst/>
            </a:prstGeom>
            <a:ln w="12700">
              <a:solidFill>
                <a:srgbClr val="ffffff"/>
              </a:solidFill>
              <a:round/>
            </a:ln>
          </p:spPr>
        </p:cxnSp>
        <p:cxnSp>
          <p:nvCxnSpPr>
            <p:cNvPr id="47" name="Connettore 1 133"/>
            <p:cNvCxnSpPr/>
            <p:nvPr/>
          </p:nvCxnSpPr>
          <p:spPr>
            <a:xfrm>
              <a:off x="165240" y="1089720"/>
              <a:ext cx="14040" cy="194040"/>
            </a:xfrm>
            <a:prstGeom prst="straightConnector1">
              <a:avLst/>
            </a:prstGeom>
            <a:ln w="12700">
              <a:solidFill>
                <a:srgbClr val="ffffff"/>
              </a:solidFill>
              <a:round/>
            </a:ln>
          </p:spPr>
        </p:cxnSp>
        <p:cxnSp>
          <p:nvCxnSpPr>
            <p:cNvPr id="48" name="Connettore 1 134"/>
            <p:cNvCxnSpPr/>
            <p:nvPr/>
          </p:nvCxnSpPr>
          <p:spPr>
            <a:xfrm>
              <a:off x="266400" y="1089720"/>
              <a:ext cx="14040" cy="194040"/>
            </a:xfrm>
            <a:prstGeom prst="straightConnector1">
              <a:avLst/>
            </a:prstGeom>
            <a:ln w="12700">
              <a:solidFill>
                <a:srgbClr val="ffffff"/>
              </a:solidFill>
              <a:round/>
            </a:ln>
          </p:spPr>
        </p:cxnSp>
        <p:cxnSp>
          <p:nvCxnSpPr>
            <p:cNvPr id="49" name="Connettore 1 135"/>
            <p:cNvCxnSpPr/>
            <p:nvPr/>
          </p:nvCxnSpPr>
          <p:spPr>
            <a:xfrm>
              <a:off x="367560" y="1089720"/>
              <a:ext cx="14040" cy="194040"/>
            </a:xfrm>
            <a:prstGeom prst="straightConnector1">
              <a:avLst/>
            </a:prstGeom>
            <a:ln w="12700">
              <a:solidFill>
                <a:srgbClr val="ffffff"/>
              </a:solidFill>
              <a:round/>
            </a:ln>
          </p:spPr>
        </p:cxnSp>
        <p:cxnSp>
          <p:nvCxnSpPr>
            <p:cNvPr id="50" name="Connettore 1 136"/>
            <p:cNvCxnSpPr/>
            <p:nvPr/>
          </p:nvCxnSpPr>
          <p:spPr>
            <a:xfrm>
              <a:off x="468720" y="1089720"/>
              <a:ext cx="14040" cy="194040"/>
            </a:xfrm>
            <a:prstGeom prst="straightConnector1">
              <a:avLst/>
            </a:prstGeom>
            <a:ln w="12700">
              <a:solidFill>
                <a:srgbClr val="ffffff"/>
              </a:solidFill>
              <a:round/>
            </a:ln>
          </p:spPr>
        </p:cxnSp>
        <p:cxnSp>
          <p:nvCxnSpPr>
            <p:cNvPr id="51" name="Connettore 1 137"/>
            <p:cNvCxnSpPr/>
            <p:nvPr/>
          </p:nvCxnSpPr>
          <p:spPr>
            <a:xfrm>
              <a:off x="570240" y="1089720"/>
              <a:ext cx="14040" cy="194040"/>
            </a:xfrm>
            <a:prstGeom prst="straightConnector1">
              <a:avLst/>
            </a:prstGeom>
            <a:ln w="12700">
              <a:solidFill>
                <a:srgbClr val="ffffff"/>
              </a:solidFill>
              <a:round/>
            </a:ln>
          </p:spPr>
        </p:cxnSp>
        <p:cxnSp>
          <p:nvCxnSpPr>
            <p:cNvPr id="52" name="Connettore 1 138"/>
            <p:cNvCxnSpPr/>
            <p:nvPr/>
          </p:nvCxnSpPr>
          <p:spPr>
            <a:xfrm>
              <a:off x="671400" y="1089720"/>
              <a:ext cx="14040" cy="194040"/>
            </a:xfrm>
            <a:prstGeom prst="straightConnector1">
              <a:avLst/>
            </a:prstGeom>
            <a:ln w="12700">
              <a:solidFill>
                <a:srgbClr val="ffffff"/>
              </a:solidFill>
              <a:round/>
            </a:ln>
          </p:spPr>
        </p:cxnSp>
        <p:cxnSp>
          <p:nvCxnSpPr>
            <p:cNvPr id="53" name="Connettore 1 139"/>
            <p:cNvCxnSpPr/>
            <p:nvPr/>
          </p:nvCxnSpPr>
          <p:spPr>
            <a:xfrm>
              <a:off x="772560" y="1089720"/>
              <a:ext cx="14040" cy="194040"/>
            </a:xfrm>
            <a:prstGeom prst="straightConnector1">
              <a:avLst/>
            </a:prstGeom>
            <a:ln w="12700">
              <a:solidFill>
                <a:srgbClr val="ffffff"/>
              </a:solidFill>
              <a:round/>
            </a:ln>
          </p:spPr>
        </p:cxnSp>
        <p:cxnSp>
          <p:nvCxnSpPr>
            <p:cNvPr id="54" name="Connettore 1 140"/>
            <p:cNvCxnSpPr/>
            <p:nvPr/>
          </p:nvCxnSpPr>
          <p:spPr>
            <a:xfrm>
              <a:off x="873720" y="1089720"/>
              <a:ext cx="14040" cy="194040"/>
            </a:xfrm>
            <a:prstGeom prst="straightConnector1">
              <a:avLst/>
            </a:prstGeom>
            <a:ln w="12700">
              <a:solidFill>
                <a:srgbClr val="ffffff"/>
              </a:solidFill>
              <a:round/>
            </a:ln>
          </p:spPr>
        </p:cxnSp>
        <p:cxnSp>
          <p:nvCxnSpPr>
            <p:cNvPr id="55" name="Connettore 1 141"/>
            <p:cNvCxnSpPr/>
            <p:nvPr/>
          </p:nvCxnSpPr>
          <p:spPr>
            <a:xfrm>
              <a:off x="975240" y="1089720"/>
              <a:ext cx="14040" cy="194040"/>
            </a:xfrm>
            <a:prstGeom prst="straightConnector1">
              <a:avLst/>
            </a:prstGeom>
            <a:ln w="12700">
              <a:solidFill>
                <a:srgbClr val="ffffff"/>
              </a:solidFill>
              <a:round/>
            </a:ln>
          </p:spPr>
        </p:cxnSp>
        <p:cxnSp>
          <p:nvCxnSpPr>
            <p:cNvPr id="56" name="Connettore 1 142"/>
            <p:cNvCxnSpPr/>
            <p:nvPr/>
          </p:nvCxnSpPr>
          <p:spPr>
            <a:xfrm>
              <a:off x="1076400" y="1089720"/>
              <a:ext cx="14040" cy="194040"/>
            </a:xfrm>
            <a:prstGeom prst="straightConnector1">
              <a:avLst/>
            </a:prstGeom>
            <a:ln w="12700">
              <a:solidFill>
                <a:srgbClr val="ffffff"/>
              </a:solidFill>
              <a:round/>
            </a:ln>
          </p:spPr>
        </p:cxnSp>
        <p:cxnSp>
          <p:nvCxnSpPr>
            <p:cNvPr id="57" name="Connettore 1 143"/>
            <p:cNvCxnSpPr/>
            <p:nvPr/>
          </p:nvCxnSpPr>
          <p:spPr>
            <a:xfrm>
              <a:off x="1177560" y="1089720"/>
              <a:ext cx="14040" cy="194040"/>
            </a:xfrm>
            <a:prstGeom prst="straightConnector1">
              <a:avLst/>
            </a:prstGeom>
            <a:ln w="12700">
              <a:solidFill>
                <a:srgbClr val="ffffff"/>
              </a:solidFill>
              <a:round/>
            </a:ln>
          </p:spPr>
        </p:cxnSp>
        <p:cxnSp>
          <p:nvCxnSpPr>
            <p:cNvPr id="58" name="Connettore 1 144"/>
            <p:cNvCxnSpPr/>
            <p:nvPr/>
          </p:nvCxnSpPr>
          <p:spPr>
            <a:xfrm>
              <a:off x="1278720" y="1089720"/>
              <a:ext cx="14040" cy="194040"/>
            </a:xfrm>
            <a:prstGeom prst="straightConnector1">
              <a:avLst/>
            </a:prstGeom>
            <a:ln w="12700">
              <a:solidFill>
                <a:srgbClr val="ffffff"/>
              </a:solidFill>
              <a:round/>
            </a:ln>
          </p:spPr>
        </p:cxnSp>
        <p:cxnSp>
          <p:nvCxnSpPr>
            <p:cNvPr id="59" name="Connettore 1 145"/>
            <p:cNvCxnSpPr/>
            <p:nvPr/>
          </p:nvCxnSpPr>
          <p:spPr>
            <a:xfrm>
              <a:off x="1380240" y="1089720"/>
              <a:ext cx="14040" cy="194040"/>
            </a:xfrm>
            <a:prstGeom prst="straightConnector1">
              <a:avLst/>
            </a:prstGeom>
            <a:ln w="12700">
              <a:solidFill>
                <a:srgbClr val="ffffff"/>
              </a:solidFill>
              <a:round/>
            </a:ln>
          </p:spPr>
        </p:cxnSp>
        <p:cxnSp>
          <p:nvCxnSpPr>
            <p:cNvPr id="60" name="Connettore 1 146"/>
            <p:cNvCxnSpPr/>
            <p:nvPr/>
          </p:nvCxnSpPr>
          <p:spPr>
            <a:xfrm>
              <a:off x="1481400" y="1089720"/>
              <a:ext cx="14040" cy="194040"/>
            </a:xfrm>
            <a:prstGeom prst="straightConnector1">
              <a:avLst/>
            </a:prstGeom>
            <a:ln w="12700">
              <a:solidFill>
                <a:srgbClr val="ffffff"/>
              </a:solidFill>
              <a:round/>
            </a:ln>
          </p:spPr>
        </p:cxnSp>
        <p:cxnSp>
          <p:nvCxnSpPr>
            <p:cNvPr id="61" name="Connettore 1 147"/>
            <p:cNvCxnSpPr/>
            <p:nvPr/>
          </p:nvCxnSpPr>
          <p:spPr>
            <a:xfrm>
              <a:off x="1582560" y="1089720"/>
              <a:ext cx="14040" cy="194040"/>
            </a:xfrm>
            <a:prstGeom prst="straightConnector1">
              <a:avLst/>
            </a:prstGeom>
            <a:ln w="12700">
              <a:solidFill>
                <a:srgbClr val="ffffff"/>
              </a:solidFill>
              <a:round/>
            </a:ln>
          </p:spPr>
        </p:cxnSp>
        <p:cxnSp>
          <p:nvCxnSpPr>
            <p:cNvPr id="62" name="Connettore 1 148"/>
            <p:cNvCxnSpPr/>
            <p:nvPr/>
          </p:nvCxnSpPr>
          <p:spPr>
            <a:xfrm>
              <a:off x="1683720" y="1089720"/>
              <a:ext cx="14040" cy="194040"/>
            </a:xfrm>
            <a:prstGeom prst="straightConnector1">
              <a:avLst/>
            </a:prstGeom>
            <a:ln w="12700">
              <a:solidFill>
                <a:srgbClr val="ffffff"/>
              </a:solidFill>
              <a:round/>
            </a:ln>
          </p:spPr>
        </p:cxnSp>
        <p:cxnSp>
          <p:nvCxnSpPr>
            <p:cNvPr id="63" name="Connettore 1 149"/>
            <p:cNvCxnSpPr/>
            <p:nvPr/>
          </p:nvCxnSpPr>
          <p:spPr>
            <a:xfrm>
              <a:off x="1785240" y="1089720"/>
              <a:ext cx="14040" cy="194040"/>
            </a:xfrm>
            <a:prstGeom prst="straightConnector1">
              <a:avLst/>
            </a:prstGeom>
            <a:ln w="12700">
              <a:solidFill>
                <a:srgbClr val="ffffff"/>
              </a:solidFill>
              <a:round/>
            </a:ln>
          </p:spPr>
        </p:cxnSp>
        <p:cxnSp>
          <p:nvCxnSpPr>
            <p:cNvPr id="64" name="Connettore 1 150"/>
            <p:cNvCxnSpPr/>
            <p:nvPr/>
          </p:nvCxnSpPr>
          <p:spPr>
            <a:xfrm>
              <a:off x="1886400" y="1089720"/>
              <a:ext cx="14040" cy="194040"/>
            </a:xfrm>
            <a:prstGeom prst="straightConnector1">
              <a:avLst/>
            </a:prstGeom>
            <a:ln w="12700">
              <a:solidFill>
                <a:srgbClr val="ffffff"/>
              </a:solidFill>
              <a:round/>
            </a:ln>
          </p:spPr>
        </p:cxnSp>
        <p:cxnSp>
          <p:nvCxnSpPr>
            <p:cNvPr id="65" name="Connettore 1 151"/>
            <p:cNvCxnSpPr/>
            <p:nvPr/>
          </p:nvCxnSpPr>
          <p:spPr>
            <a:xfrm>
              <a:off x="1987560" y="1089720"/>
              <a:ext cx="14040" cy="194040"/>
            </a:xfrm>
            <a:prstGeom prst="straightConnector1">
              <a:avLst/>
            </a:prstGeom>
            <a:ln w="12700">
              <a:solidFill>
                <a:srgbClr val="ffffff"/>
              </a:solidFill>
              <a:round/>
            </a:ln>
          </p:spPr>
        </p:cxnSp>
        <p:cxnSp>
          <p:nvCxnSpPr>
            <p:cNvPr id="66" name="Connettore 1 152"/>
            <p:cNvCxnSpPr/>
            <p:nvPr/>
          </p:nvCxnSpPr>
          <p:spPr>
            <a:xfrm>
              <a:off x="2088720" y="1089720"/>
              <a:ext cx="14040" cy="194040"/>
            </a:xfrm>
            <a:prstGeom prst="straightConnector1">
              <a:avLst/>
            </a:prstGeom>
            <a:ln w="12700">
              <a:solidFill>
                <a:srgbClr val="ffffff"/>
              </a:solidFill>
              <a:round/>
            </a:ln>
          </p:spPr>
        </p:cxnSp>
        <p:cxnSp>
          <p:nvCxnSpPr>
            <p:cNvPr id="67" name="Connettore 1 153"/>
            <p:cNvCxnSpPr/>
            <p:nvPr/>
          </p:nvCxnSpPr>
          <p:spPr>
            <a:xfrm>
              <a:off x="2190240" y="1089720"/>
              <a:ext cx="14040" cy="194040"/>
            </a:xfrm>
            <a:prstGeom prst="straightConnector1">
              <a:avLst/>
            </a:prstGeom>
            <a:ln w="12700">
              <a:solidFill>
                <a:srgbClr val="ffffff"/>
              </a:solidFill>
              <a:round/>
            </a:ln>
          </p:spPr>
        </p:cxnSp>
        <p:cxnSp>
          <p:nvCxnSpPr>
            <p:cNvPr id="68" name="Connettore 1 154"/>
            <p:cNvCxnSpPr/>
            <p:nvPr/>
          </p:nvCxnSpPr>
          <p:spPr>
            <a:xfrm>
              <a:off x="2291400" y="1089720"/>
              <a:ext cx="14040" cy="194040"/>
            </a:xfrm>
            <a:prstGeom prst="straightConnector1">
              <a:avLst/>
            </a:prstGeom>
            <a:ln w="12700">
              <a:solidFill>
                <a:srgbClr val="ffffff"/>
              </a:solidFill>
              <a:round/>
            </a:ln>
          </p:spPr>
        </p:cxnSp>
        <p:cxnSp>
          <p:nvCxnSpPr>
            <p:cNvPr id="69" name="Connettore 1 155"/>
            <p:cNvCxnSpPr/>
            <p:nvPr/>
          </p:nvCxnSpPr>
          <p:spPr>
            <a:xfrm>
              <a:off x="2392560" y="1089720"/>
              <a:ext cx="14040" cy="194040"/>
            </a:xfrm>
            <a:prstGeom prst="straightConnector1">
              <a:avLst/>
            </a:prstGeom>
            <a:ln w="12700">
              <a:solidFill>
                <a:srgbClr val="ffffff"/>
              </a:solidFill>
              <a:round/>
            </a:ln>
          </p:spPr>
        </p:cxnSp>
        <p:cxnSp>
          <p:nvCxnSpPr>
            <p:cNvPr id="70" name="Connettore 1 156"/>
            <p:cNvCxnSpPr/>
            <p:nvPr/>
          </p:nvCxnSpPr>
          <p:spPr>
            <a:xfrm>
              <a:off x="2493720" y="1089720"/>
              <a:ext cx="14040" cy="194040"/>
            </a:xfrm>
            <a:prstGeom prst="straightConnector1">
              <a:avLst/>
            </a:prstGeom>
            <a:ln w="12700">
              <a:solidFill>
                <a:srgbClr val="ffffff"/>
              </a:solidFill>
              <a:round/>
            </a:ln>
          </p:spPr>
        </p:cxnSp>
        <p:cxnSp>
          <p:nvCxnSpPr>
            <p:cNvPr id="71" name="Connettore 1 157"/>
            <p:cNvCxnSpPr/>
            <p:nvPr/>
          </p:nvCxnSpPr>
          <p:spPr>
            <a:xfrm>
              <a:off x="2595240" y="1089720"/>
              <a:ext cx="14040" cy="194040"/>
            </a:xfrm>
            <a:prstGeom prst="straightConnector1">
              <a:avLst/>
            </a:prstGeom>
            <a:ln w="12700">
              <a:solidFill>
                <a:srgbClr val="ffffff"/>
              </a:solidFill>
              <a:round/>
            </a:ln>
          </p:spPr>
        </p:cxnSp>
        <p:cxnSp>
          <p:nvCxnSpPr>
            <p:cNvPr id="72" name="Connettore 1 158"/>
            <p:cNvCxnSpPr/>
            <p:nvPr/>
          </p:nvCxnSpPr>
          <p:spPr>
            <a:xfrm>
              <a:off x="2696400" y="1089720"/>
              <a:ext cx="14040" cy="194040"/>
            </a:xfrm>
            <a:prstGeom prst="straightConnector1">
              <a:avLst/>
            </a:prstGeom>
            <a:ln w="12700">
              <a:solidFill>
                <a:srgbClr val="ffffff"/>
              </a:solidFill>
              <a:round/>
            </a:ln>
          </p:spPr>
        </p:cxnSp>
        <p:cxnSp>
          <p:nvCxnSpPr>
            <p:cNvPr id="73" name="Connettore 1 159"/>
            <p:cNvCxnSpPr/>
            <p:nvPr/>
          </p:nvCxnSpPr>
          <p:spPr>
            <a:xfrm>
              <a:off x="2797560" y="1089720"/>
              <a:ext cx="14040" cy="194040"/>
            </a:xfrm>
            <a:prstGeom prst="straightConnector1">
              <a:avLst/>
            </a:prstGeom>
            <a:ln w="12700">
              <a:solidFill>
                <a:srgbClr val="ffffff"/>
              </a:solidFill>
              <a:round/>
            </a:ln>
          </p:spPr>
        </p:cxnSp>
        <p:cxnSp>
          <p:nvCxnSpPr>
            <p:cNvPr id="74" name="Connettore 1 160"/>
            <p:cNvCxnSpPr/>
            <p:nvPr/>
          </p:nvCxnSpPr>
          <p:spPr>
            <a:xfrm>
              <a:off x="2898720" y="1089720"/>
              <a:ext cx="14040" cy="194040"/>
            </a:xfrm>
            <a:prstGeom prst="straightConnector1">
              <a:avLst/>
            </a:prstGeom>
            <a:ln w="12700">
              <a:solidFill>
                <a:srgbClr val="ffffff"/>
              </a:solidFill>
              <a:round/>
            </a:ln>
          </p:spPr>
        </p:cxnSp>
        <p:cxnSp>
          <p:nvCxnSpPr>
            <p:cNvPr id="75" name="Connettore 1 161"/>
            <p:cNvCxnSpPr/>
            <p:nvPr/>
          </p:nvCxnSpPr>
          <p:spPr>
            <a:xfrm>
              <a:off x="3000240" y="1089720"/>
              <a:ext cx="14040" cy="194040"/>
            </a:xfrm>
            <a:prstGeom prst="straightConnector1">
              <a:avLst/>
            </a:prstGeom>
            <a:ln w="12700">
              <a:solidFill>
                <a:srgbClr val="ffffff"/>
              </a:solidFill>
              <a:round/>
            </a:ln>
          </p:spPr>
        </p:cxnSp>
        <p:cxnSp>
          <p:nvCxnSpPr>
            <p:cNvPr id="76" name="Connettore 1 162"/>
            <p:cNvCxnSpPr/>
            <p:nvPr/>
          </p:nvCxnSpPr>
          <p:spPr>
            <a:xfrm>
              <a:off x="3101400" y="1089720"/>
              <a:ext cx="14040" cy="194040"/>
            </a:xfrm>
            <a:prstGeom prst="straightConnector1">
              <a:avLst/>
            </a:prstGeom>
            <a:ln w="12700">
              <a:solidFill>
                <a:srgbClr val="ffffff"/>
              </a:solidFill>
              <a:round/>
            </a:ln>
          </p:spPr>
        </p:cxnSp>
        <p:cxnSp>
          <p:nvCxnSpPr>
            <p:cNvPr id="77" name="Connettore 1 163"/>
            <p:cNvCxnSpPr/>
            <p:nvPr/>
          </p:nvCxnSpPr>
          <p:spPr>
            <a:xfrm>
              <a:off x="3202560" y="1089720"/>
              <a:ext cx="14040" cy="194040"/>
            </a:xfrm>
            <a:prstGeom prst="straightConnector1">
              <a:avLst/>
            </a:prstGeom>
            <a:ln w="12700">
              <a:solidFill>
                <a:srgbClr val="ffffff"/>
              </a:solidFill>
              <a:round/>
            </a:ln>
          </p:spPr>
        </p:cxnSp>
        <p:cxnSp>
          <p:nvCxnSpPr>
            <p:cNvPr id="78" name="Connettore 1 164"/>
            <p:cNvCxnSpPr/>
            <p:nvPr/>
          </p:nvCxnSpPr>
          <p:spPr>
            <a:xfrm>
              <a:off x="3303720" y="1089720"/>
              <a:ext cx="14040" cy="194040"/>
            </a:xfrm>
            <a:prstGeom prst="straightConnector1">
              <a:avLst/>
            </a:prstGeom>
            <a:ln w="12700">
              <a:solidFill>
                <a:srgbClr val="ffffff"/>
              </a:solidFill>
              <a:round/>
            </a:ln>
          </p:spPr>
        </p:cxnSp>
        <p:cxnSp>
          <p:nvCxnSpPr>
            <p:cNvPr id="79" name="Connettore 1 165"/>
            <p:cNvCxnSpPr/>
            <p:nvPr/>
          </p:nvCxnSpPr>
          <p:spPr>
            <a:xfrm>
              <a:off x="3405240" y="1089720"/>
              <a:ext cx="14040" cy="194040"/>
            </a:xfrm>
            <a:prstGeom prst="straightConnector1">
              <a:avLst/>
            </a:prstGeom>
            <a:ln w="12700">
              <a:solidFill>
                <a:srgbClr val="ffffff"/>
              </a:solidFill>
              <a:round/>
            </a:ln>
          </p:spPr>
        </p:cxnSp>
        <p:cxnSp>
          <p:nvCxnSpPr>
            <p:cNvPr id="80" name="Connettore 1 166"/>
            <p:cNvCxnSpPr/>
            <p:nvPr/>
          </p:nvCxnSpPr>
          <p:spPr>
            <a:xfrm>
              <a:off x="3506400" y="1089720"/>
              <a:ext cx="14040" cy="194040"/>
            </a:xfrm>
            <a:prstGeom prst="straightConnector1">
              <a:avLst/>
            </a:prstGeom>
            <a:ln w="12700">
              <a:solidFill>
                <a:srgbClr val="ffffff"/>
              </a:solidFill>
              <a:round/>
            </a:ln>
          </p:spPr>
        </p:cxnSp>
        <p:cxnSp>
          <p:nvCxnSpPr>
            <p:cNvPr id="81" name="Connettore 1 167"/>
            <p:cNvCxnSpPr/>
            <p:nvPr/>
          </p:nvCxnSpPr>
          <p:spPr>
            <a:xfrm>
              <a:off x="3607560" y="1089720"/>
              <a:ext cx="14040" cy="194040"/>
            </a:xfrm>
            <a:prstGeom prst="straightConnector1">
              <a:avLst/>
            </a:prstGeom>
            <a:ln w="12700">
              <a:solidFill>
                <a:srgbClr val="ffffff"/>
              </a:solidFill>
              <a:round/>
            </a:ln>
          </p:spPr>
        </p:cxnSp>
        <p:cxnSp>
          <p:nvCxnSpPr>
            <p:cNvPr id="82" name="Connettore 1 168"/>
            <p:cNvCxnSpPr/>
            <p:nvPr/>
          </p:nvCxnSpPr>
          <p:spPr>
            <a:xfrm>
              <a:off x="3708720" y="1089720"/>
              <a:ext cx="14040" cy="194040"/>
            </a:xfrm>
            <a:prstGeom prst="straightConnector1">
              <a:avLst/>
            </a:prstGeom>
            <a:ln w="12700">
              <a:solidFill>
                <a:srgbClr val="ffffff"/>
              </a:solidFill>
              <a:round/>
            </a:ln>
          </p:spPr>
        </p:cxnSp>
        <p:cxnSp>
          <p:nvCxnSpPr>
            <p:cNvPr id="83" name="Connettore 1 169"/>
            <p:cNvCxnSpPr/>
            <p:nvPr/>
          </p:nvCxnSpPr>
          <p:spPr>
            <a:xfrm>
              <a:off x="3810240" y="1089720"/>
              <a:ext cx="14040" cy="194040"/>
            </a:xfrm>
            <a:prstGeom prst="straightConnector1">
              <a:avLst/>
            </a:prstGeom>
            <a:ln w="12700">
              <a:solidFill>
                <a:srgbClr val="ffffff"/>
              </a:solidFill>
              <a:round/>
            </a:ln>
          </p:spPr>
        </p:cxnSp>
        <p:cxnSp>
          <p:nvCxnSpPr>
            <p:cNvPr id="84" name="Connettore 1 170"/>
            <p:cNvCxnSpPr/>
            <p:nvPr/>
          </p:nvCxnSpPr>
          <p:spPr>
            <a:xfrm>
              <a:off x="3911400" y="1089720"/>
              <a:ext cx="14040" cy="194040"/>
            </a:xfrm>
            <a:prstGeom prst="straightConnector1">
              <a:avLst/>
            </a:prstGeom>
            <a:ln w="12700">
              <a:solidFill>
                <a:srgbClr val="ffffff"/>
              </a:solidFill>
              <a:round/>
            </a:ln>
          </p:spPr>
        </p:cxnSp>
        <p:cxnSp>
          <p:nvCxnSpPr>
            <p:cNvPr id="85" name="Connettore 1 171"/>
            <p:cNvCxnSpPr/>
            <p:nvPr/>
          </p:nvCxnSpPr>
          <p:spPr>
            <a:xfrm>
              <a:off x="4012560" y="1089720"/>
              <a:ext cx="14040" cy="194040"/>
            </a:xfrm>
            <a:prstGeom prst="straightConnector1">
              <a:avLst/>
            </a:prstGeom>
            <a:ln w="12700">
              <a:solidFill>
                <a:srgbClr val="ffffff"/>
              </a:solidFill>
              <a:round/>
            </a:ln>
          </p:spPr>
        </p:cxnSp>
        <p:cxnSp>
          <p:nvCxnSpPr>
            <p:cNvPr id="86" name="Connettore 1 172"/>
            <p:cNvCxnSpPr/>
            <p:nvPr/>
          </p:nvCxnSpPr>
          <p:spPr>
            <a:xfrm>
              <a:off x="4113720" y="1089720"/>
              <a:ext cx="14040" cy="194040"/>
            </a:xfrm>
            <a:prstGeom prst="straightConnector1">
              <a:avLst/>
            </a:prstGeom>
            <a:ln w="12700">
              <a:solidFill>
                <a:srgbClr val="ffffff"/>
              </a:solidFill>
              <a:round/>
            </a:ln>
          </p:spPr>
        </p:cxnSp>
        <p:cxnSp>
          <p:nvCxnSpPr>
            <p:cNvPr id="87" name="Connettore 1 173"/>
            <p:cNvCxnSpPr/>
            <p:nvPr/>
          </p:nvCxnSpPr>
          <p:spPr>
            <a:xfrm>
              <a:off x="4215240" y="1089720"/>
              <a:ext cx="14040" cy="194040"/>
            </a:xfrm>
            <a:prstGeom prst="straightConnector1">
              <a:avLst/>
            </a:prstGeom>
            <a:ln w="12700">
              <a:solidFill>
                <a:srgbClr val="ffffff"/>
              </a:solidFill>
              <a:round/>
            </a:ln>
          </p:spPr>
        </p:cxnSp>
        <p:cxnSp>
          <p:nvCxnSpPr>
            <p:cNvPr id="88" name="Connettore 1 174"/>
            <p:cNvCxnSpPr/>
            <p:nvPr/>
          </p:nvCxnSpPr>
          <p:spPr>
            <a:xfrm>
              <a:off x="4316400" y="1089720"/>
              <a:ext cx="14040" cy="194040"/>
            </a:xfrm>
            <a:prstGeom prst="straightConnector1">
              <a:avLst/>
            </a:prstGeom>
            <a:ln w="12700">
              <a:solidFill>
                <a:srgbClr val="ffffff"/>
              </a:solidFill>
              <a:round/>
            </a:ln>
          </p:spPr>
        </p:cxnSp>
        <p:cxnSp>
          <p:nvCxnSpPr>
            <p:cNvPr id="89" name="Connettore 1 175"/>
            <p:cNvCxnSpPr/>
            <p:nvPr/>
          </p:nvCxnSpPr>
          <p:spPr>
            <a:xfrm>
              <a:off x="4417560" y="1089720"/>
              <a:ext cx="14040" cy="194040"/>
            </a:xfrm>
            <a:prstGeom prst="straightConnector1">
              <a:avLst/>
            </a:prstGeom>
            <a:ln w="12700">
              <a:solidFill>
                <a:srgbClr val="ffffff"/>
              </a:solidFill>
              <a:round/>
            </a:ln>
          </p:spPr>
        </p:cxnSp>
        <p:cxnSp>
          <p:nvCxnSpPr>
            <p:cNvPr id="90" name="Connettore 1 176"/>
            <p:cNvCxnSpPr/>
            <p:nvPr/>
          </p:nvCxnSpPr>
          <p:spPr>
            <a:xfrm>
              <a:off x="4518720" y="1089720"/>
              <a:ext cx="14040" cy="194040"/>
            </a:xfrm>
            <a:prstGeom prst="straightConnector1">
              <a:avLst/>
            </a:prstGeom>
            <a:ln w="12700">
              <a:solidFill>
                <a:srgbClr val="ffffff"/>
              </a:solidFill>
              <a:round/>
            </a:ln>
          </p:spPr>
        </p:cxnSp>
        <p:cxnSp>
          <p:nvCxnSpPr>
            <p:cNvPr id="91" name="Connettore 1 177"/>
            <p:cNvCxnSpPr/>
            <p:nvPr/>
          </p:nvCxnSpPr>
          <p:spPr>
            <a:xfrm>
              <a:off x="4620240" y="1089720"/>
              <a:ext cx="14040" cy="194040"/>
            </a:xfrm>
            <a:prstGeom prst="straightConnector1">
              <a:avLst/>
            </a:prstGeom>
            <a:ln w="12700">
              <a:solidFill>
                <a:srgbClr val="ffffff"/>
              </a:solidFill>
              <a:round/>
            </a:ln>
          </p:spPr>
        </p:cxnSp>
        <p:cxnSp>
          <p:nvCxnSpPr>
            <p:cNvPr id="92" name="Connettore 1 178"/>
            <p:cNvCxnSpPr/>
            <p:nvPr/>
          </p:nvCxnSpPr>
          <p:spPr>
            <a:xfrm>
              <a:off x="4721400" y="1089720"/>
              <a:ext cx="14040" cy="194040"/>
            </a:xfrm>
            <a:prstGeom prst="straightConnector1">
              <a:avLst/>
            </a:prstGeom>
            <a:ln w="12700">
              <a:solidFill>
                <a:srgbClr val="ffffff"/>
              </a:solidFill>
              <a:round/>
            </a:ln>
          </p:spPr>
        </p:cxnSp>
        <p:cxnSp>
          <p:nvCxnSpPr>
            <p:cNvPr id="93" name="Connettore 1 179"/>
            <p:cNvCxnSpPr/>
            <p:nvPr/>
          </p:nvCxnSpPr>
          <p:spPr>
            <a:xfrm>
              <a:off x="4822560" y="1089720"/>
              <a:ext cx="14040" cy="194040"/>
            </a:xfrm>
            <a:prstGeom prst="straightConnector1">
              <a:avLst/>
            </a:prstGeom>
            <a:ln w="12700">
              <a:solidFill>
                <a:srgbClr val="ffffff"/>
              </a:solidFill>
              <a:round/>
            </a:ln>
          </p:spPr>
        </p:cxnSp>
        <p:cxnSp>
          <p:nvCxnSpPr>
            <p:cNvPr id="94" name="Connettore 1 180"/>
            <p:cNvCxnSpPr/>
            <p:nvPr/>
          </p:nvCxnSpPr>
          <p:spPr>
            <a:xfrm>
              <a:off x="4923720" y="1089720"/>
              <a:ext cx="14040" cy="194040"/>
            </a:xfrm>
            <a:prstGeom prst="straightConnector1">
              <a:avLst/>
            </a:prstGeom>
            <a:ln w="12700">
              <a:solidFill>
                <a:srgbClr val="ffffff"/>
              </a:solidFill>
              <a:round/>
            </a:ln>
          </p:spPr>
        </p:cxnSp>
        <p:cxnSp>
          <p:nvCxnSpPr>
            <p:cNvPr id="95" name="Connettore 1 181"/>
            <p:cNvCxnSpPr/>
            <p:nvPr/>
          </p:nvCxnSpPr>
          <p:spPr>
            <a:xfrm>
              <a:off x="5025240" y="1089720"/>
              <a:ext cx="14040" cy="194040"/>
            </a:xfrm>
            <a:prstGeom prst="straightConnector1">
              <a:avLst/>
            </a:prstGeom>
            <a:ln w="12700">
              <a:solidFill>
                <a:srgbClr val="ffffff"/>
              </a:solidFill>
              <a:round/>
            </a:ln>
          </p:spPr>
        </p:cxnSp>
        <p:cxnSp>
          <p:nvCxnSpPr>
            <p:cNvPr id="96" name="Connettore 1 182"/>
            <p:cNvCxnSpPr/>
            <p:nvPr/>
          </p:nvCxnSpPr>
          <p:spPr>
            <a:xfrm>
              <a:off x="5126400" y="1089720"/>
              <a:ext cx="14040" cy="194040"/>
            </a:xfrm>
            <a:prstGeom prst="straightConnector1">
              <a:avLst/>
            </a:prstGeom>
            <a:ln w="12700">
              <a:solidFill>
                <a:srgbClr val="ffffff"/>
              </a:solidFill>
              <a:round/>
            </a:ln>
          </p:spPr>
        </p:cxnSp>
        <p:cxnSp>
          <p:nvCxnSpPr>
            <p:cNvPr id="97" name="Connettore 1 183"/>
            <p:cNvCxnSpPr/>
            <p:nvPr/>
          </p:nvCxnSpPr>
          <p:spPr>
            <a:xfrm>
              <a:off x="5227560" y="1089720"/>
              <a:ext cx="14040" cy="194040"/>
            </a:xfrm>
            <a:prstGeom prst="straightConnector1">
              <a:avLst/>
            </a:prstGeom>
            <a:ln w="12700">
              <a:solidFill>
                <a:srgbClr val="ffffff"/>
              </a:solidFill>
              <a:round/>
            </a:ln>
          </p:spPr>
        </p:cxnSp>
        <p:cxnSp>
          <p:nvCxnSpPr>
            <p:cNvPr id="98" name="Connettore 1 184"/>
            <p:cNvCxnSpPr/>
            <p:nvPr/>
          </p:nvCxnSpPr>
          <p:spPr>
            <a:xfrm>
              <a:off x="5328720" y="1089720"/>
              <a:ext cx="14040" cy="194040"/>
            </a:xfrm>
            <a:prstGeom prst="straightConnector1">
              <a:avLst/>
            </a:prstGeom>
            <a:ln w="12700">
              <a:solidFill>
                <a:srgbClr val="ffffff"/>
              </a:solidFill>
              <a:round/>
            </a:ln>
          </p:spPr>
        </p:cxnSp>
        <p:cxnSp>
          <p:nvCxnSpPr>
            <p:cNvPr id="99" name="Connettore 1 185"/>
            <p:cNvCxnSpPr/>
            <p:nvPr/>
          </p:nvCxnSpPr>
          <p:spPr>
            <a:xfrm>
              <a:off x="5430240" y="1089720"/>
              <a:ext cx="14040" cy="194040"/>
            </a:xfrm>
            <a:prstGeom prst="straightConnector1">
              <a:avLst/>
            </a:prstGeom>
            <a:ln w="12700">
              <a:solidFill>
                <a:srgbClr val="ffffff"/>
              </a:solidFill>
              <a:round/>
            </a:ln>
          </p:spPr>
        </p:cxnSp>
        <p:cxnSp>
          <p:nvCxnSpPr>
            <p:cNvPr id="100" name="Connettore 1 186"/>
            <p:cNvCxnSpPr/>
            <p:nvPr/>
          </p:nvCxnSpPr>
          <p:spPr>
            <a:xfrm>
              <a:off x="5531400" y="1089720"/>
              <a:ext cx="14040" cy="194040"/>
            </a:xfrm>
            <a:prstGeom prst="straightConnector1">
              <a:avLst/>
            </a:prstGeom>
            <a:ln w="12700">
              <a:solidFill>
                <a:srgbClr val="ffffff"/>
              </a:solidFill>
              <a:round/>
            </a:ln>
          </p:spPr>
        </p:cxnSp>
        <p:cxnSp>
          <p:nvCxnSpPr>
            <p:cNvPr id="101" name="Connettore 1 187"/>
            <p:cNvCxnSpPr/>
            <p:nvPr/>
          </p:nvCxnSpPr>
          <p:spPr>
            <a:xfrm>
              <a:off x="5632560" y="1089720"/>
              <a:ext cx="14040" cy="194040"/>
            </a:xfrm>
            <a:prstGeom prst="straightConnector1">
              <a:avLst/>
            </a:prstGeom>
            <a:ln w="12700">
              <a:solidFill>
                <a:srgbClr val="ffffff"/>
              </a:solidFill>
              <a:round/>
            </a:ln>
          </p:spPr>
        </p:cxnSp>
        <p:cxnSp>
          <p:nvCxnSpPr>
            <p:cNvPr id="102" name="Connettore 1 188"/>
            <p:cNvCxnSpPr/>
            <p:nvPr/>
          </p:nvCxnSpPr>
          <p:spPr>
            <a:xfrm>
              <a:off x="5733720" y="1089720"/>
              <a:ext cx="14040" cy="194040"/>
            </a:xfrm>
            <a:prstGeom prst="straightConnector1">
              <a:avLst/>
            </a:prstGeom>
            <a:ln w="12700">
              <a:solidFill>
                <a:srgbClr val="ffffff"/>
              </a:solidFill>
              <a:round/>
            </a:ln>
          </p:spPr>
        </p:cxnSp>
        <p:cxnSp>
          <p:nvCxnSpPr>
            <p:cNvPr id="103" name="Connettore 1 189"/>
            <p:cNvCxnSpPr/>
            <p:nvPr/>
          </p:nvCxnSpPr>
          <p:spPr>
            <a:xfrm>
              <a:off x="5835240" y="1089720"/>
              <a:ext cx="14040" cy="194040"/>
            </a:xfrm>
            <a:prstGeom prst="straightConnector1">
              <a:avLst/>
            </a:prstGeom>
            <a:ln w="12700">
              <a:solidFill>
                <a:srgbClr val="ffffff"/>
              </a:solidFill>
              <a:round/>
            </a:ln>
          </p:spPr>
        </p:cxnSp>
        <p:cxnSp>
          <p:nvCxnSpPr>
            <p:cNvPr id="104" name="Connettore 1 190"/>
            <p:cNvCxnSpPr/>
            <p:nvPr/>
          </p:nvCxnSpPr>
          <p:spPr>
            <a:xfrm>
              <a:off x="5936400" y="1089720"/>
              <a:ext cx="14040" cy="194040"/>
            </a:xfrm>
            <a:prstGeom prst="straightConnector1">
              <a:avLst/>
            </a:prstGeom>
            <a:ln w="12700">
              <a:solidFill>
                <a:srgbClr val="ffffff"/>
              </a:solidFill>
              <a:round/>
            </a:ln>
          </p:spPr>
        </p:cxnSp>
        <p:cxnSp>
          <p:nvCxnSpPr>
            <p:cNvPr id="105" name="Connettore 1 191"/>
            <p:cNvCxnSpPr/>
            <p:nvPr/>
          </p:nvCxnSpPr>
          <p:spPr>
            <a:xfrm>
              <a:off x="6037560" y="1089720"/>
              <a:ext cx="14040" cy="194040"/>
            </a:xfrm>
            <a:prstGeom prst="straightConnector1">
              <a:avLst/>
            </a:prstGeom>
            <a:ln w="12700">
              <a:solidFill>
                <a:srgbClr val="ffffff"/>
              </a:solidFill>
              <a:round/>
            </a:ln>
          </p:spPr>
        </p:cxnSp>
        <p:cxnSp>
          <p:nvCxnSpPr>
            <p:cNvPr id="106" name="Connettore 1 192"/>
            <p:cNvCxnSpPr/>
            <p:nvPr/>
          </p:nvCxnSpPr>
          <p:spPr>
            <a:xfrm>
              <a:off x="6139080" y="1089720"/>
              <a:ext cx="14040" cy="194040"/>
            </a:xfrm>
            <a:prstGeom prst="straightConnector1">
              <a:avLst/>
            </a:prstGeom>
            <a:ln w="12700">
              <a:solidFill>
                <a:srgbClr val="ffffff"/>
              </a:solidFill>
              <a:round/>
            </a:ln>
          </p:spPr>
        </p:cxnSp>
        <p:cxnSp>
          <p:nvCxnSpPr>
            <p:cNvPr id="107" name="Connettore 1 193"/>
            <p:cNvCxnSpPr/>
            <p:nvPr/>
          </p:nvCxnSpPr>
          <p:spPr>
            <a:xfrm>
              <a:off x="6240240" y="1089720"/>
              <a:ext cx="14040" cy="194040"/>
            </a:xfrm>
            <a:prstGeom prst="straightConnector1">
              <a:avLst/>
            </a:prstGeom>
            <a:ln w="12700">
              <a:solidFill>
                <a:srgbClr val="ffffff"/>
              </a:solidFill>
              <a:round/>
            </a:ln>
          </p:spPr>
        </p:cxnSp>
        <p:cxnSp>
          <p:nvCxnSpPr>
            <p:cNvPr id="108" name="Connettore 1 194"/>
            <p:cNvCxnSpPr/>
            <p:nvPr/>
          </p:nvCxnSpPr>
          <p:spPr>
            <a:xfrm>
              <a:off x="6341400" y="1089720"/>
              <a:ext cx="14040" cy="194040"/>
            </a:xfrm>
            <a:prstGeom prst="straightConnector1">
              <a:avLst/>
            </a:prstGeom>
            <a:ln w="12700">
              <a:solidFill>
                <a:srgbClr val="ffffff"/>
              </a:solidFill>
              <a:round/>
            </a:ln>
          </p:spPr>
        </p:cxnSp>
        <p:cxnSp>
          <p:nvCxnSpPr>
            <p:cNvPr id="109" name="Connettore 1 195"/>
            <p:cNvCxnSpPr/>
            <p:nvPr/>
          </p:nvCxnSpPr>
          <p:spPr>
            <a:xfrm>
              <a:off x="6442560" y="1089720"/>
              <a:ext cx="14040" cy="194040"/>
            </a:xfrm>
            <a:prstGeom prst="straightConnector1">
              <a:avLst/>
            </a:prstGeom>
            <a:ln w="12700">
              <a:solidFill>
                <a:srgbClr val="ffffff"/>
              </a:solidFill>
              <a:round/>
            </a:ln>
          </p:spPr>
        </p:cxnSp>
        <p:cxnSp>
          <p:nvCxnSpPr>
            <p:cNvPr id="110" name="Connettore 1 196"/>
            <p:cNvCxnSpPr/>
            <p:nvPr/>
          </p:nvCxnSpPr>
          <p:spPr>
            <a:xfrm>
              <a:off x="6544080" y="1089720"/>
              <a:ext cx="14040" cy="194040"/>
            </a:xfrm>
            <a:prstGeom prst="straightConnector1">
              <a:avLst/>
            </a:prstGeom>
            <a:ln w="12700">
              <a:solidFill>
                <a:srgbClr val="ffffff"/>
              </a:solidFill>
              <a:round/>
            </a:ln>
          </p:spPr>
        </p:cxnSp>
        <p:cxnSp>
          <p:nvCxnSpPr>
            <p:cNvPr id="111" name="Connettore 1 197"/>
            <p:cNvCxnSpPr/>
            <p:nvPr/>
          </p:nvCxnSpPr>
          <p:spPr>
            <a:xfrm>
              <a:off x="6645240" y="1089720"/>
              <a:ext cx="14040" cy="194040"/>
            </a:xfrm>
            <a:prstGeom prst="straightConnector1">
              <a:avLst/>
            </a:prstGeom>
            <a:ln w="12700">
              <a:solidFill>
                <a:srgbClr val="ffffff"/>
              </a:solidFill>
              <a:round/>
            </a:ln>
          </p:spPr>
        </p:cxnSp>
        <p:cxnSp>
          <p:nvCxnSpPr>
            <p:cNvPr id="112" name="Connettore 1 198"/>
            <p:cNvCxnSpPr/>
            <p:nvPr/>
          </p:nvCxnSpPr>
          <p:spPr>
            <a:xfrm>
              <a:off x="6746400" y="1089720"/>
              <a:ext cx="14040" cy="194040"/>
            </a:xfrm>
            <a:prstGeom prst="straightConnector1">
              <a:avLst/>
            </a:prstGeom>
            <a:ln w="12700">
              <a:solidFill>
                <a:srgbClr val="ffffff"/>
              </a:solidFill>
              <a:round/>
            </a:ln>
          </p:spPr>
        </p:cxnSp>
        <p:cxnSp>
          <p:nvCxnSpPr>
            <p:cNvPr id="113" name="Connettore 1 199"/>
            <p:cNvCxnSpPr/>
            <p:nvPr/>
          </p:nvCxnSpPr>
          <p:spPr>
            <a:xfrm>
              <a:off x="6847560" y="1089720"/>
              <a:ext cx="14040" cy="194040"/>
            </a:xfrm>
            <a:prstGeom prst="straightConnector1">
              <a:avLst/>
            </a:prstGeom>
            <a:ln w="12700">
              <a:solidFill>
                <a:srgbClr val="ffffff"/>
              </a:solidFill>
              <a:round/>
            </a:ln>
          </p:spPr>
        </p:cxnSp>
        <p:cxnSp>
          <p:nvCxnSpPr>
            <p:cNvPr id="114" name="Connettore 1 200"/>
            <p:cNvCxnSpPr/>
            <p:nvPr/>
          </p:nvCxnSpPr>
          <p:spPr>
            <a:xfrm>
              <a:off x="6949080" y="1089720"/>
              <a:ext cx="14040" cy="194040"/>
            </a:xfrm>
            <a:prstGeom prst="straightConnector1">
              <a:avLst/>
            </a:prstGeom>
            <a:ln w="12700">
              <a:solidFill>
                <a:srgbClr val="ffffff"/>
              </a:solidFill>
              <a:round/>
            </a:ln>
          </p:spPr>
        </p:cxnSp>
        <p:cxnSp>
          <p:nvCxnSpPr>
            <p:cNvPr id="115" name="Connettore 1 201"/>
            <p:cNvCxnSpPr/>
            <p:nvPr/>
          </p:nvCxnSpPr>
          <p:spPr>
            <a:xfrm>
              <a:off x="7050240" y="1089720"/>
              <a:ext cx="14040" cy="194040"/>
            </a:xfrm>
            <a:prstGeom prst="straightConnector1">
              <a:avLst/>
            </a:prstGeom>
            <a:ln w="12700">
              <a:solidFill>
                <a:srgbClr val="ffffff"/>
              </a:solidFill>
              <a:round/>
            </a:ln>
          </p:spPr>
        </p:cxnSp>
        <p:cxnSp>
          <p:nvCxnSpPr>
            <p:cNvPr id="116" name="Connettore 1 202"/>
            <p:cNvCxnSpPr/>
            <p:nvPr/>
          </p:nvCxnSpPr>
          <p:spPr>
            <a:xfrm>
              <a:off x="7151400" y="1089720"/>
              <a:ext cx="14040" cy="194040"/>
            </a:xfrm>
            <a:prstGeom prst="straightConnector1">
              <a:avLst/>
            </a:prstGeom>
            <a:ln w="12700">
              <a:solidFill>
                <a:srgbClr val="ffffff"/>
              </a:solidFill>
              <a:round/>
            </a:ln>
          </p:spPr>
        </p:cxnSp>
        <p:cxnSp>
          <p:nvCxnSpPr>
            <p:cNvPr id="117" name="Connettore 1 203"/>
            <p:cNvCxnSpPr/>
            <p:nvPr/>
          </p:nvCxnSpPr>
          <p:spPr>
            <a:xfrm>
              <a:off x="7252560" y="1089720"/>
              <a:ext cx="14040" cy="194040"/>
            </a:xfrm>
            <a:prstGeom prst="straightConnector1">
              <a:avLst/>
            </a:prstGeom>
            <a:ln w="12700">
              <a:solidFill>
                <a:srgbClr val="ffffff"/>
              </a:solidFill>
              <a:round/>
            </a:ln>
          </p:spPr>
        </p:cxnSp>
        <p:cxnSp>
          <p:nvCxnSpPr>
            <p:cNvPr id="118" name="Connettore 1 204"/>
            <p:cNvCxnSpPr/>
            <p:nvPr/>
          </p:nvCxnSpPr>
          <p:spPr>
            <a:xfrm>
              <a:off x="7354080" y="1089720"/>
              <a:ext cx="14040" cy="194040"/>
            </a:xfrm>
            <a:prstGeom prst="straightConnector1">
              <a:avLst/>
            </a:prstGeom>
            <a:ln w="12700">
              <a:solidFill>
                <a:srgbClr val="ffffff"/>
              </a:solidFill>
              <a:round/>
            </a:ln>
          </p:spPr>
        </p:cxnSp>
        <p:cxnSp>
          <p:nvCxnSpPr>
            <p:cNvPr id="119" name="Connettore 1 205"/>
            <p:cNvCxnSpPr/>
            <p:nvPr/>
          </p:nvCxnSpPr>
          <p:spPr>
            <a:xfrm>
              <a:off x="7455240" y="1089720"/>
              <a:ext cx="14040" cy="194040"/>
            </a:xfrm>
            <a:prstGeom prst="straightConnector1">
              <a:avLst/>
            </a:prstGeom>
            <a:ln w="12700">
              <a:solidFill>
                <a:srgbClr val="ffffff"/>
              </a:solidFill>
              <a:round/>
            </a:ln>
          </p:spPr>
        </p:cxnSp>
        <p:cxnSp>
          <p:nvCxnSpPr>
            <p:cNvPr id="120" name="Connettore 1 206"/>
            <p:cNvCxnSpPr/>
            <p:nvPr/>
          </p:nvCxnSpPr>
          <p:spPr>
            <a:xfrm>
              <a:off x="7556400" y="1089720"/>
              <a:ext cx="14040" cy="194040"/>
            </a:xfrm>
            <a:prstGeom prst="straightConnector1">
              <a:avLst/>
            </a:prstGeom>
            <a:ln w="12700">
              <a:solidFill>
                <a:srgbClr val="ffffff"/>
              </a:solidFill>
              <a:round/>
            </a:ln>
          </p:spPr>
        </p:cxnSp>
        <p:cxnSp>
          <p:nvCxnSpPr>
            <p:cNvPr id="121" name="Connettore 1 207"/>
            <p:cNvCxnSpPr/>
            <p:nvPr/>
          </p:nvCxnSpPr>
          <p:spPr>
            <a:xfrm>
              <a:off x="7657560" y="1089720"/>
              <a:ext cx="14040" cy="194040"/>
            </a:xfrm>
            <a:prstGeom prst="straightConnector1">
              <a:avLst/>
            </a:prstGeom>
            <a:ln w="12700">
              <a:solidFill>
                <a:srgbClr val="ffffff"/>
              </a:solidFill>
              <a:round/>
            </a:ln>
          </p:spPr>
        </p:cxnSp>
        <p:cxnSp>
          <p:nvCxnSpPr>
            <p:cNvPr id="122" name="Connettore 1 208"/>
            <p:cNvCxnSpPr/>
            <p:nvPr/>
          </p:nvCxnSpPr>
          <p:spPr>
            <a:xfrm>
              <a:off x="7759080" y="1089720"/>
              <a:ext cx="14040" cy="194040"/>
            </a:xfrm>
            <a:prstGeom prst="straightConnector1">
              <a:avLst/>
            </a:prstGeom>
            <a:ln w="12700">
              <a:solidFill>
                <a:srgbClr val="ffffff"/>
              </a:solidFill>
              <a:round/>
            </a:ln>
          </p:spPr>
        </p:cxnSp>
        <p:cxnSp>
          <p:nvCxnSpPr>
            <p:cNvPr id="123" name="Connettore 1 209"/>
            <p:cNvCxnSpPr/>
            <p:nvPr/>
          </p:nvCxnSpPr>
          <p:spPr>
            <a:xfrm>
              <a:off x="7860240" y="1089720"/>
              <a:ext cx="14040" cy="194040"/>
            </a:xfrm>
            <a:prstGeom prst="straightConnector1">
              <a:avLst/>
            </a:prstGeom>
            <a:ln w="12700">
              <a:solidFill>
                <a:srgbClr val="ffffff"/>
              </a:solidFill>
              <a:round/>
            </a:ln>
          </p:spPr>
        </p:cxnSp>
        <p:cxnSp>
          <p:nvCxnSpPr>
            <p:cNvPr id="124" name="Connettore 1 210"/>
            <p:cNvCxnSpPr/>
            <p:nvPr/>
          </p:nvCxnSpPr>
          <p:spPr>
            <a:xfrm>
              <a:off x="7961400" y="1089720"/>
              <a:ext cx="14040" cy="194040"/>
            </a:xfrm>
            <a:prstGeom prst="straightConnector1">
              <a:avLst/>
            </a:prstGeom>
            <a:ln w="12700">
              <a:solidFill>
                <a:srgbClr val="ffffff"/>
              </a:solidFill>
              <a:round/>
            </a:ln>
          </p:spPr>
        </p:cxnSp>
        <p:cxnSp>
          <p:nvCxnSpPr>
            <p:cNvPr id="125" name="Connettore 1 211"/>
            <p:cNvCxnSpPr/>
            <p:nvPr/>
          </p:nvCxnSpPr>
          <p:spPr>
            <a:xfrm>
              <a:off x="8062560" y="1089720"/>
              <a:ext cx="14040" cy="194040"/>
            </a:xfrm>
            <a:prstGeom prst="straightConnector1">
              <a:avLst/>
            </a:prstGeom>
            <a:ln w="12700">
              <a:solidFill>
                <a:srgbClr val="ffffff"/>
              </a:solidFill>
              <a:round/>
            </a:ln>
          </p:spPr>
        </p:cxnSp>
        <p:cxnSp>
          <p:nvCxnSpPr>
            <p:cNvPr id="126" name="Connettore 1 212"/>
            <p:cNvCxnSpPr/>
            <p:nvPr/>
          </p:nvCxnSpPr>
          <p:spPr>
            <a:xfrm>
              <a:off x="8164080" y="1089720"/>
              <a:ext cx="14040" cy="194040"/>
            </a:xfrm>
            <a:prstGeom prst="straightConnector1">
              <a:avLst/>
            </a:prstGeom>
            <a:ln w="12700">
              <a:solidFill>
                <a:srgbClr val="ffffff"/>
              </a:solidFill>
              <a:round/>
            </a:ln>
          </p:spPr>
        </p:cxnSp>
        <p:cxnSp>
          <p:nvCxnSpPr>
            <p:cNvPr id="127" name="Connettore 1 213"/>
            <p:cNvCxnSpPr/>
            <p:nvPr/>
          </p:nvCxnSpPr>
          <p:spPr>
            <a:xfrm>
              <a:off x="8265240" y="1089720"/>
              <a:ext cx="14040" cy="194040"/>
            </a:xfrm>
            <a:prstGeom prst="straightConnector1">
              <a:avLst/>
            </a:prstGeom>
            <a:ln w="12700">
              <a:solidFill>
                <a:srgbClr val="ffffff"/>
              </a:solidFill>
              <a:round/>
            </a:ln>
          </p:spPr>
        </p:cxnSp>
        <p:cxnSp>
          <p:nvCxnSpPr>
            <p:cNvPr id="128" name="Connettore 1 214"/>
            <p:cNvCxnSpPr/>
            <p:nvPr/>
          </p:nvCxnSpPr>
          <p:spPr>
            <a:xfrm>
              <a:off x="8366400" y="1089720"/>
              <a:ext cx="14040" cy="194040"/>
            </a:xfrm>
            <a:prstGeom prst="straightConnector1">
              <a:avLst/>
            </a:prstGeom>
            <a:ln w="12700">
              <a:solidFill>
                <a:srgbClr val="ffffff"/>
              </a:solidFill>
              <a:round/>
            </a:ln>
          </p:spPr>
        </p:cxnSp>
        <p:cxnSp>
          <p:nvCxnSpPr>
            <p:cNvPr id="129" name="Connettore 1 215"/>
            <p:cNvCxnSpPr/>
            <p:nvPr/>
          </p:nvCxnSpPr>
          <p:spPr>
            <a:xfrm>
              <a:off x="8467560" y="1089720"/>
              <a:ext cx="14040" cy="194040"/>
            </a:xfrm>
            <a:prstGeom prst="straightConnector1">
              <a:avLst/>
            </a:prstGeom>
            <a:ln w="12700">
              <a:solidFill>
                <a:srgbClr val="ffffff"/>
              </a:solidFill>
              <a:round/>
            </a:ln>
          </p:spPr>
        </p:cxnSp>
        <p:cxnSp>
          <p:nvCxnSpPr>
            <p:cNvPr id="130" name="Connettore 1 216"/>
            <p:cNvCxnSpPr/>
            <p:nvPr/>
          </p:nvCxnSpPr>
          <p:spPr>
            <a:xfrm>
              <a:off x="8569080" y="1089720"/>
              <a:ext cx="14040" cy="194040"/>
            </a:xfrm>
            <a:prstGeom prst="straightConnector1">
              <a:avLst/>
            </a:prstGeom>
            <a:ln w="12700">
              <a:solidFill>
                <a:srgbClr val="ffffff"/>
              </a:solidFill>
              <a:round/>
            </a:ln>
          </p:spPr>
        </p:cxnSp>
        <p:cxnSp>
          <p:nvCxnSpPr>
            <p:cNvPr id="131" name="Connettore 1 217"/>
            <p:cNvCxnSpPr/>
            <p:nvPr/>
          </p:nvCxnSpPr>
          <p:spPr>
            <a:xfrm>
              <a:off x="8670240" y="1089720"/>
              <a:ext cx="14040" cy="194040"/>
            </a:xfrm>
            <a:prstGeom prst="straightConnector1">
              <a:avLst/>
            </a:prstGeom>
            <a:ln w="12700">
              <a:solidFill>
                <a:srgbClr val="ffffff"/>
              </a:solidFill>
              <a:round/>
            </a:ln>
          </p:spPr>
        </p:cxnSp>
        <p:cxnSp>
          <p:nvCxnSpPr>
            <p:cNvPr id="132" name="Connettore 1 218"/>
            <p:cNvCxnSpPr/>
            <p:nvPr/>
          </p:nvCxnSpPr>
          <p:spPr>
            <a:xfrm>
              <a:off x="8771400" y="1089720"/>
              <a:ext cx="14040" cy="194040"/>
            </a:xfrm>
            <a:prstGeom prst="straightConnector1">
              <a:avLst/>
            </a:prstGeom>
            <a:ln w="12700">
              <a:solidFill>
                <a:srgbClr val="ffffff"/>
              </a:solidFill>
              <a:round/>
            </a:ln>
          </p:spPr>
        </p:cxnSp>
        <p:cxnSp>
          <p:nvCxnSpPr>
            <p:cNvPr id="133" name="Connettore 1 219"/>
            <p:cNvCxnSpPr/>
            <p:nvPr/>
          </p:nvCxnSpPr>
          <p:spPr>
            <a:xfrm>
              <a:off x="8872560" y="1089720"/>
              <a:ext cx="14040" cy="194040"/>
            </a:xfrm>
            <a:prstGeom prst="straightConnector1">
              <a:avLst/>
            </a:prstGeom>
            <a:ln w="12700">
              <a:solidFill>
                <a:srgbClr val="ffffff"/>
              </a:solidFill>
              <a:round/>
            </a:ln>
          </p:spPr>
        </p:cxnSp>
        <p:cxnSp>
          <p:nvCxnSpPr>
            <p:cNvPr id="134" name="Connettore 1 220"/>
            <p:cNvCxnSpPr/>
            <p:nvPr/>
          </p:nvCxnSpPr>
          <p:spPr>
            <a:xfrm>
              <a:off x="8974080" y="1089720"/>
              <a:ext cx="14040" cy="194040"/>
            </a:xfrm>
            <a:prstGeom prst="straightConnector1">
              <a:avLst/>
            </a:prstGeom>
            <a:ln w="12700">
              <a:solidFill>
                <a:srgbClr val="ffffff"/>
              </a:solidFill>
              <a:round/>
            </a:ln>
          </p:spPr>
        </p:cxnSp>
        <p:cxnSp>
          <p:nvCxnSpPr>
            <p:cNvPr id="135" name="Connettore 1 221"/>
            <p:cNvCxnSpPr/>
            <p:nvPr/>
          </p:nvCxnSpPr>
          <p:spPr>
            <a:xfrm>
              <a:off x="9075240" y="1089720"/>
              <a:ext cx="14040" cy="194040"/>
            </a:xfrm>
            <a:prstGeom prst="straightConnector1">
              <a:avLst/>
            </a:prstGeom>
            <a:ln w="12700">
              <a:solidFill>
                <a:srgbClr val="ffffff"/>
              </a:solidFill>
              <a:round/>
            </a:ln>
          </p:spPr>
        </p:cxnSp>
        <p:cxnSp>
          <p:nvCxnSpPr>
            <p:cNvPr id="136" name="Connettore 1 222"/>
            <p:cNvCxnSpPr/>
            <p:nvPr/>
          </p:nvCxnSpPr>
          <p:spPr>
            <a:xfrm>
              <a:off x="9176400" y="1089720"/>
              <a:ext cx="14040" cy="194040"/>
            </a:xfrm>
            <a:prstGeom prst="straightConnector1">
              <a:avLst/>
            </a:prstGeom>
            <a:ln w="12700">
              <a:solidFill>
                <a:srgbClr val="ffffff"/>
              </a:solidFill>
              <a:round/>
            </a:ln>
          </p:spPr>
        </p:cxnSp>
        <p:cxnSp>
          <p:nvCxnSpPr>
            <p:cNvPr id="137" name="Connettore 1 223"/>
            <p:cNvCxnSpPr/>
            <p:nvPr/>
          </p:nvCxnSpPr>
          <p:spPr>
            <a:xfrm>
              <a:off x="9277560" y="1089720"/>
              <a:ext cx="14040" cy="194040"/>
            </a:xfrm>
            <a:prstGeom prst="straightConnector1">
              <a:avLst/>
            </a:prstGeom>
            <a:ln w="12700">
              <a:solidFill>
                <a:srgbClr val="ffffff"/>
              </a:solidFill>
              <a:round/>
            </a:ln>
          </p:spPr>
        </p:cxnSp>
        <p:cxnSp>
          <p:nvCxnSpPr>
            <p:cNvPr id="138" name="Connettore 1 224"/>
            <p:cNvCxnSpPr/>
            <p:nvPr/>
          </p:nvCxnSpPr>
          <p:spPr>
            <a:xfrm>
              <a:off x="9379080" y="1089720"/>
              <a:ext cx="14040" cy="194040"/>
            </a:xfrm>
            <a:prstGeom prst="straightConnector1">
              <a:avLst/>
            </a:prstGeom>
            <a:ln w="12700">
              <a:solidFill>
                <a:srgbClr val="ffffff"/>
              </a:solidFill>
              <a:round/>
            </a:ln>
          </p:spPr>
        </p:cxnSp>
        <p:cxnSp>
          <p:nvCxnSpPr>
            <p:cNvPr id="139" name="Connettore 1 225"/>
            <p:cNvCxnSpPr/>
            <p:nvPr/>
          </p:nvCxnSpPr>
          <p:spPr>
            <a:xfrm>
              <a:off x="9480240" y="1089720"/>
              <a:ext cx="14040" cy="194040"/>
            </a:xfrm>
            <a:prstGeom prst="straightConnector1">
              <a:avLst/>
            </a:prstGeom>
            <a:ln w="12700">
              <a:solidFill>
                <a:srgbClr val="ffffff"/>
              </a:solidFill>
              <a:round/>
            </a:ln>
          </p:spPr>
        </p:cxnSp>
        <p:cxnSp>
          <p:nvCxnSpPr>
            <p:cNvPr id="140" name="Connettore 1 226"/>
            <p:cNvCxnSpPr/>
            <p:nvPr/>
          </p:nvCxnSpPr>
          <p:spPr>
            <a:xfrm>
              <a:off x="9581400" y="1089720"/>
              <a:ext cx="14040" cy="194040"/>
            </a:xfrm>
            <a:prstGeom prst="straightConnector1">
              <a:avLst/>
            </a:prstGeom>
            <a:ln w="12700">
              <a:solidFill>
                <a:srgbClr val="ffffff"/>
              </a:solidFill>
              <a:round/>
            </a:ln>
          </p:spPr>
        </p:cxnSp>
        <p:cxnSp>
          <p:nvCxnSpPr>
            <p:cNvPr id="141" name="Connettore 1 227"/>
            <p:cNvCxnSpPr/>
            <p:nvPr/>
          </p:nvCxnSpPr>
          <p:spPr>
            <a:xfrm>
              <a:off x="9682560" y="1089720"/>
              <a:ext cx="14040" cy="194040"/>
            </a:xfrm>
            <a:prstGeom prst="straightConnector1">
              <a:avLst/>
            </a:prstGeom>
            <a:ln w="12700">
              <a:solidFill>
                <a:srgbClr val="ffffff"/>
              </a:solidFill>
              <a:round/>
            </a:ln>
          </p:spPr>
        </p:cxnSp>
        <p:cxnSp>
          <p:nvCxnSpPr>
            <p:cNvPr id="142" name="Connettore 1 228"/>
            <p:cNvCxnSpPr/>
            <p:nvPr/>
          </p:nvCxnSpPr>
          <p:spPr>
            <a:xfrm>
              <a:off x="9784080" y="1089720"/>
              <a:ext cx="14040" cy="194040"/>
            </a:xfrm>
            <a:prstGeom prst="straightConnector1">
              <a:avLst/>
            </a:prstGeom>
            <a:ln w="12700">
              <a:solidFill>
                <a:srgbClr val="ffffff"/>
              </a:solidFill>
              <a:round/>
            </a:ln>
          </p:spPr>
        </p:cxnSp>
        <p:cxnSp>
          <p:nvCxnSpPr>
            <p:cNvPr id="143" name="Connettore 1 229"/>
            <p:cNvCxnSpPr/>
            <p:nvPr/>
          </p:nvCxnSpPr>
          <p:spPr>
            <a:xfrm>
              <a:off x="9885240" y="1089720"/>
              <a:ext cx="14040" cy="194040"/>
            </a:xfrm>
            <a:prstGeom prst="straightConnector1">
              <a:avLst/>
            </a:prstGeom>
            <a:ln w="12700">
              <a:solidFill>
                <a:srgbClr val="ffffff"/>
              </a:solidFill>
              <a:round/>
            </a:ln>
          </p:spPr>
        </p:cxnSp>
        <p:cxnSp>
          <p:nvCxnSpPr>
            <p:cNvPr id="144" name="Connettore 1 230"/>
            <p:cNvCxnSpPr/>
            <p:nvPr/>
          </p:nvCxnSpPr>
          <p:spPr>
            <a:xfrm>
              <a:off x="9986400" y="1089720"/>
              <a:ext cx="14040" cy="194040"/>
            </a:xfrm>
            <a:prstGeom prst="straightConnector1">
              <a:avLst/>
            </a:prstGeom>
            <a:ln w="12700">
              <a:solidFill>
                <a:srgbClr val="ffffff"/>
              </a:solidFill>
              <a:round/>
            </a:ln>
          </p:spPr>
        </p:cxnSp>
        <p:cxnSp>
          <p:nvCxnSpPr>
            <p:cNvPr id="145" name="Connettore 1 231"/>
            <p:cNvCxnSpPr/>
            <p:nvPr/>
          </p:nvCxnSpPr>
          <p:spPr>
            <a:xfrm>
              <a:off x="10087560" y="1089720"/>
              <a:ext cx="14040" cy="194040"/>
            </a:xfrm>
            <a:prstGeom prst="straightConnector1">
              <a:avLst/>
            </a:prstGeom>
            <a:ln w="12700">
              <a:solidFill>
                <a:srgbClr val="ffffff"/>
              </a:solidFill>
              <a:round/>
            </a:ln>
          </p:spPr>
        </p:cxnSp>
        <p:cxnSp>
          <p:nvCxnSpPr>
            <p:cNvPr id="146" name="Connettore 1 232"/>
            <p:cNvCxnSpPr/>
            <p:nvPr/>
          </p:nvCxnSpPr>
          <p:spPr>
            <a:xfrm>
              <a:off x="10189080" y="1089720"/>
              <a:ext cx="14040" cy="194040"/>
            </a:xfrm>
            <a:prstGeom prst="straightConnector1">
              <a:avLst/>
            </a:prstGeom>
            <a:ln w="12700">
              <a:solidFill>
                <a:srgbClr val="ffffff"/>
              </a:solidFill>
              <a:round/>
            </a:ln>
          </p:spPr>
        </p:cxnSp>
        <p:cxnSp>
          <p:nvCxnSpPr>
            <p:cNvPr id="147" name="Connettore 1 233"/>
            <p:cNvCxnSpPr/>
            <p:nvPr/>
          </p:nvCxnSpPr>
          <p:spPr>
            <a:xfrm>
              <a:off x="10290240" y="1089720"/>
              <a:ext cx="14040" cy="194040"/>
            </a:xfrm>
            <a:prstGeom prst="straightConnector1">
              <a:avLst/>
            </a:prstGeom>
            <a:ln w="12700">
              <a:solidFill>
                <a:srgbClr val="ffffff"/>
              </a:solidFill>
              <a:round/>
            </a:ln>
          </p:spPr>
        </p:cxnSp>
        <p:cxnSp>
          <p:nvCxnSpPr>
            <p:cNvPr id="148" name="Connettore 1 234"/>
            <p:cNvCxnSpPr/>
            <p:nvPr/>
          </p:nvCxnSpPr>
          <p:spPr>
            <a:xfrm>
              <a:off x="10391400" y="1089720"/>
              <a:ext cx="14040" cy="194040"/>
            </a:xfrm>
            <a:prstGeom prst="straightConnector1">
              <a:avLst/>
            </a:prstGeom>
            <a:ln w="12700">
              <a:solidFill>
                <a:srgbClr val="ffffff"/>
              </a:solidFill>
              <a:round/>
            </a:ln>
          </p:spPr>
        </p:cxnSp>
        <p:cxnSp>
          <p:nvCxnSpPr>
            <p:cNvPr id="149" name="Connettore 1 235"/>
            <p:cNvCxnSpPr/>
            <p:nvPr/>
          </p:nvCxnSpPr>
          <p:spPr>
            <a:xfrm>
              <a:off x="10492560" y="1089720"/>
              <a:ext cx="14040" cy="194040"/>
            </a:xfrm>
            <a:prstGeom prst="straightConnector1">
              <a:avLst/>
            </a:prstGeom>
            <a:ln w="12700">
              <a:solidFill>
                <a:srgbClr val="ffffff"/>
              </a:solidFill>
              <a:round/>
            </a:ln>
          </p:spPr>
        </p:cxnSp>
        <p:cxnSp>
          <p:nvCxnSpPr>
            <p:cNvPr id="150" name="Connettore 1 236"/>
            <p:cNvCxnSpPr/>
            <p:nvPr/>
          </p:nvCxnSpPr>
          <p:spPr>
            <a:xfrm>
              <a:off x="10594080" y="1089720"/>
              <a:ext cx="14040" cy="194040"/>
            </a:xfrm>
            <a:prstGeom prst="straightConnector1">
              <a:avLst/>
            </a:prstGeom>
            <a:ln w="12700">
              <a:solidFill>
                <a:srgbClr val="ffffff"/>
              </a:solidFill>
              <a:round/>
            </a:ln>
          </p:spPr>
        </p:cxnSp>
        <p:cxnSp>
          <p:nvCxnSpPr>
            <p:cNvPr id="151" name="Connettore 1 237"/>
            <p:cNvCxnSpPr/>
            <p:nvPr/>
          </p:nvCxnSpPr>
          <p:spPr>
            <a:xfrm>
              <a:off x="10695240" y="1089720"/>
              <a:ext cx="14040" cy="194040"/>
            </a:xfrm>
            <a:prstGeom prst="straightConnector1">
              <a:avLst/>
            </a:prstGeom>
            <a:ln w="12700">
              <a:solidFill>
                <a:srgbClr val="ffffff"/>
              </a:solidFill>
              <a:round/>
            </a:ln>
          </p:spPr>
        </p:cxnSp>
        <p:cxnSp>
          <p:nvCxnSpPr>
            <p:cNvPr id="152" name="Connettore 1 238"/>
            <p:cNvCxnSpPr/>
            <p:nvPr/>
          </p:nvCxnSpPr>
          <p:spPr>
            <a:xfrm>
              <a:off x="10796400" y="1089720"/>
              <a:ext cx="14040" cy="194040"/>
            </a:xfrm>
            <a:prstGeom prst="straightConnector1">
              <a:avLst/>
            </a:prstGeom>
            <a:ln w="12700">
              <a:solidFill>
                <a:srgbClr val="ffffff"/>
              </a:solidFill>
              <a:round/>
            </a:ln>
          </p:spPr>
        </p:cxnSp>
        <p:cxnSp>
          <p:nvCxnSpPr>
            <p:cNvPr id="153" name="Connettore 1 239"/>
            <p:cNvCxnSpPr/>
            <p:nvPr/>
          </p:nvCxnSpPr>
          <p:spPr>
            <a:xfrm>
              <a:off x="10897560" y="1089720"/>
              <a:ext cx="14040" cy="194040"/>
            </a:xfrm>
            <a:prstGeom prst="straightConnector1">
              <a:avLst/>
            </a:prstGeom>
            <a:ln w="12700">
              <a:solidFill>
                <a:srgbClr val="ffffff"/>
              </a:solidFill>
              <a:round/>
            </a:ln>
          </p:spPr>
        </p:cxnSp>
        <p:cxnSp>
          <p:nvCxnSpPr>
            <p:cNvPr id="154" name="Connettore 1 240"/>
            <p:cNvCxnSpPr/>
            <p:nvPr/>
          </p:nvCxnSpPr>
          <p:spPr>
            <a:xfrm>
              <a:off x="10999080" y="1089720"/>
              <a:ext cx="14040" cy="194040"/>
            </a:xfrm>
            <a:prstGeom prst="straightConnector1">
              <a:avLst/>
            </a:prstGeom>
            <a:ln w="12700">
              <a:solidFill>
                <a:srgbClr val="ffffff"/>
              </a:solidFill>
              <a:round/>
            </a:ln>
          </p:spPr>
        </p:cxnSp>
        <p:cxnSp>
          <p:nvCxnSpPr>
            <p:cNvPr id="155" name="Connettore 1 241"/>
            <p:cNvCxnSpPr/>
            <p:nvPr/>
          </p:nvCxnSpPr>
          <p:spPr>
            <a:xfrm>
              <a:off x="11100240" y="1089720"/>
              <a:ext cx="14040" cy="194040"/>
            </a:xfrm>
            <a:prstGeom prst="straightConnector1">
              <a:avLst/>
            </a:prstGeom>
            <a:ln w="12700">
              <a:solidFill>
                <a:srgbClr val="ffffff"/>
              </a:solidFill>
              <a:round/>
            </a:ln>
          </p:spPr>
        </p:cxnSp>
        <p:cxnSp>
          <p:nvCxnSpPr>
            <p:cNvPr id="156" name="Connettore 1 242"/>
            <p:cNvCxnSpPr/>
            <p:nvPr/>
          </p:nvCxnSpPr>
          <p:spPr>
            <a:xfrm>
              <a:off x="11201400" y="1089720"/>
              <a:ext cx="14040" cy="194040"/>
            </a:xfrm>
            <a:prstGeom prst="straightConnector1">
              <a:avLst/>
            </a:prstGeom>
            <a:ln w="12700">
              <a:solidFill>
                <a:srgbClr val="ffffff"/>
              </a:solidFill>
              <a:round/>
            </a:ln>
          </p:spPr>
        </p:cxnSp>
        <p:cxnSp>
          <p:nvCxnSpPr>
            <p:cNvPr id="157" name="Connettore 1 243"/>
            <p:cNvCxnSpPr/>
            <p:nvPr/>
          </p:nvCxnSpPr>
          <p:spPr>
            <a:xfrm>
              <a:off x="11302560" y="1089720"/>
              <a:ext cx="14040" cy="194040"/>
            </a:xfrm>
            <a:prstGeom prst="straightConnector1">
              <a:avLst/>
            </a:prstGeom>
            <a:ln w="12700">
              <a:solidFill>
                <a:srgbClr val="ffffff"/>
              </a:solidFill>
              <a:round/>
            </a:ln>
          </p:spPr>
        </p:cxnSp>
        <p:cxnSp>
          <p:nvCxnSpPr>
            <p:cNvPr id="158" name="Connettore 1 244"/>
            <p:cNvCxnSpPr/>
            <p:nvPr/>
          </p:nvCxnSpPr>
          <p:spPr>
            <a:xfrm>
              <a:off x="11404080" y="1089720"/>
              <a:ext cx="14040" cy="194040"/>
            </a:xfrm>
            <a:prstGeom prst="straightConnector1">
              <a:avLst/>
            </a:prstGeom>
            <a:ln w="12700">
              <a:solidFill>
                <a:srgbClr val="ffffff"/>
              </a:solidFill>
              <a:round/>
            </a:ln>
          </p:spPr>
        </p:cxnSp>
        <p:cxnSp>
          <p:nvCxnSpPr>
            <p:cNvPr id="159" name="Connettore 1 245"/>
            <p:cNvCxnSpPr/>
            <p:nvPr/>
          </p:nvCxnSpPr>
          <p:spPr>
            <a:xfrm>
              <a:off x="11505240" y="1089720"/>
              <a:ext cx="14040" cy="194040"/>
            </a:xfrm>
            <a:prstGeom prst="straightConnector1">
              <a:avLst/>
            </a:prstGeom>
            <a:ln w="12700">
              <a:solidFill>
                <a:srgbClr val="ffffff"/>
              </a:solidFill>
              <a:round/>
            </a:ln>
          </p:spPr>
        </p:cxnSp>
        <p:cxnSp>
          <p:nvCxnSpPr>
            <p:cNvPr id="160" name="Connettore 1 246"/>
            <p:cNvCxnSpPr/>
            <p:nvPr/>
          </p:nvCxnSpPr>
          <p:spPr>
            <a:xfrm>
              <a:off x="11606400" y="1089720"/>
              <a:ext cx="14040" cy="194040"/>
            </a:xfrm>
            <a:prstGeom prst="straightConnector1">
              <a:avLst/>
            </a:prstGeom>
            <a:ln w="12700">
              <a:solidFill>
                <a:srgbClr val="ffffff"/>
              </a:solidFill>
              <a:round/>
            </a:ln>
          </p:spPr>
        </p:cxnSp>
        <p:cxnSp>
          <p:nvCxnSpPr>
            <p:cNvPr id="161" name="Connettore 1 247"/>
            <p:cNvCxnSpPr/>
            <p:nvPr/>
          </p:nvCxnSpPr>
          <p:spPr>
            <a:xfrm>
              <a:off x="11707560" y="1089720"/>
              <a:ext cx="14040" cy="194040"/>
            </a:xfrm>
            <a:prstGeom prst="straightConnector1">
              <a:avLst/>
            </a:prstGeom>
            <a:ln w="12700">
              <a:solidFill>
                <a:srgbClr val="ffffff"/>
              </a:solidFill>
              <a:round/>
            </a:ln>
          </p:spPr>
        </p:cxnSp>
        <p:cxnSp>
          <p:nvCxnSpPr>
            <p:cNvPr id="162" name="Connettore 1 248"/>
            <p:cNvCxnSpPr/>
            <p:nvPr/>
          </p:nvCxnSpPr>
          <p:spPr>
            <a:xfrm>
              <a:off x="11809080" y="1089720"/>
              <a:ext cx="14040" cy="194040"/>
            </a:xfrm>
            <a:prstGeom prst="straightConnector1">
              <a:avLst/>
            </a:prstGeom>
            <a:ln w="12700">
              <a:solidFill>
                <a:srgbClr val="ffffff"/>
              </a:solidFill>
              <a:round/>
            </a:ln>
          </p:spPr>
        </p:cxnSp>
        <p:cxnSp>
          <p:nvCxnSpPr>
            <p:cNvPr id="163" name="Connettore 1 249"/>
            <p:cNvCxnSpPr/>
            <p:nvPr/>
          </p:nvCxnSpPr>
          <p:spPr>
            <a:xfrm>
              <a:off x="11910240" y="1089720"/>
              <a:ext cx="14040" cy="194040"/>
            </a:xfrm>
            <a:prstGeom prst="straightConnector1">
              <a:avLst/>
            </a:prstGeom>
            <a:ln w="12700">
              <a:solidFill>
                <a:srgbClr val="ffffff"/>
              </a:solidFill>
              <a:round/>
            </a:ln>
          </p:spPr>
        </p:cxnSp>
        <p:cxnSp>
          <p:nvCxnSpPr>
            <p:cNvPr id="164" name="Connettore 1 250"/>
            <p:cNvCxnSpPr/>
            <p:nvPr/>
          </p:nvCxnSpPr>
          <p:spPr>
            <a:xfrm>
              <a:off x="12011400" y="1089720"/>
              <a:ext cx="14040" cy="194040"/>
            </a:xfrm>
            <a:prstGeom prst="straightConnector1">
              <a:avLst/>
            </a:prstGeom>
            <a:ln w="12700">
              <a:solidFill>
                <a:srgbClr val="ffffff"/>
              </a:solidFill>
              <a:round/>
            </a:ln>
          </p:spPr>
        </p:cxnSp>
        <p:cxnSp>
          <p:nvCxnSpPr>
            <p:cNvPr id="165" name="Connettore 1 251"/>
            <p:cNvCxnSpPr/>
            <p:nvPr/>
          </p:nvCxnSpPr>
          <p:spPr>
            <a:xfrm>
              <a:off x="12112560" y="1089720"/>
              <a:ext cx="14040" cy="194040"/>
            </a:xfrm>
            <a:prstGeom prst="straightConnector1">
              <a:avLst/>
            </a:prstGeom>
            <a:ln w="12700">
              <a:solidFill>
                <a:srgbClr val="ffffff"/>
              </a:solidFill>
              <a:round/>
            </a:ln>
          </p:spPr>
        </p:cxnSp>
      </p:grpSp>
      <p:pic>
        <p:nvPicPr>
          <p:cNvPr id="166" name="Picture 2" descr="Y:\IMMAGINE _COORDINATA_2014\PPT\modello1\loghi_PNG\03_Polimi_logotipo_bandiera-1riga.png"/>
          <p:cNvPicPr/>
          <p:nvPr/>
        </p:nvPicPr>
        <p:blipFill>
          <a:blip r:embed="rId2"/>
          <a:stretch/>
        </p:blipFill>
        <p:spPr>
          <a:xfrm>
            <a:off x="8126640" y="6346440"/>
            <a:ext cx="3692880" cy="275400"/>
          </a:xfrm>
          <a:prstGeom prst="rect">
            <a:avLst/>
          </a:prstGeom>
          <a:ln w="0">
            <a:noFill/>
          </a:ln>
        </p:spPr>
      </p:pic>
      <p:sp>
        <p:nvSpPr>
          <p:cNvPr id="167"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it-IT" sz="1800" spc="-1" strike="noStrike">
                <a:solidFill>
                  <a:srgbClr val="000000"/>
                </a:solidFill>
                <a:latin typeface="Arial"/>
              </a:rPr>
              <a:t>Fai clic per modificare il formato del testo del titolo</a:t>
            </a:r>
            <a:endParaRPr b="0" lang="it-IT" sz="1800" spc="-1" strike="noStrike">
              <a:solidFill>
                <a:srgbClr val="000000"/>
              </a:solidFill>
              <a:latin typeface="Arial"/>
            </a:endParaRPr>
          </a:p>
        </p:txBody>
      </p:sp>
      <p:sp>
        <p:nvSpPr>
          <p:cNvPr id="168"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it-IT" sz="1800" spc="-1" strike="noStrike">
                <a:solidFill>
                  <a:srgbClr val="000000"/>
                </a:solidFill>
                <a:latin typeface="Arial"/>
              </a:rPr>
              <a:t>Fai clic per modificare il formato del testo della struttura</a:t>
            </a:r>
            <a:endParaRPr b="0" lang="it-IT"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it-IT" sz="1800" spc="-1" strike="noStrike">
                <a:solidFill>
                  <a:srgbClr val="000000"/>
                </a:solidFill>
                <a:latin typeface="Arial"/>
              </a:rPr>
              <a:t>Secondo livello struttura</a:t>
            </a:r>
            <a:endParaRPr b="0" lang="it-IT"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Arial"/>
              </a:rPr>
              <a:t>Terzo livello struttura</a:t>
            </a:r>
            <a:endParaRPr b="0" lang="it-I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Arial"/>
              </a:rPr>
              <a:t>Quarto livello struttura</a:t>
            </a:r>
            <a:endParaRPr b="0" lang="it-I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it-IT" sz="1800" spc="-1" strike="noStrike">
                <a:solidFill>
                  <a:srgbClr val="000000"/>
                </a:solidFill>
                <a:latin typeface="Arial"/>
              </a:rPr>
              <a:t>Quinto livello struttura</a:t>
            </a:r>
            <a:endParaRPr b="0" lang="it-IT"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it-IT" sz="1800" spc="-1" strike="noStrike">
                <a:solidFill>
                  <a:srgbClr val="000000"/>
                </a:solidFill>
                <a:latin typeface="Arial"/>
              </a:rPr>
              <a:t>Sesto livello struttura</a:t>
            </a:r>
            <a:endParaRPr b="0" lang="it-IT"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it-IT" sz="1800" spc="-1" strike="noStrike">
                <a:solidFill>
                  <a:srgbClr val="000000"/>
                </a:solidFill>
                <a:latin typeface="Arial"/>
              </a:rPr>
              <a:t>Settimo livello struttura</a:t>
            </a:r>
            <a:endParaRPr b="0" lang="it-IT" sz="1800" spc="-1" strike="noStrike">
              <a:solidFill>
                <a:srgbClr val="000000"/>
              </a:solidFill>
              <a:latin typeface="Arial"/>
            </a:endParaRPr>
          </a:p>
        </p:txBody>
      </p:sp>
      <p:sp>
        <p:nvSpPr>
          <p:cNvPr id="169" name="PlaceHolder 3"/>
          <p:cNvSpPr>
            <a:spLocks noGrp="1"/>
          </p:cNvSpPr>
          <p:nvPr>
            <p:ph type="body"/>
          </p:nvPr>
        </p:nvSpPr>
        <p:spPr>
          <a:xfrm>
            <a:off x="6231960" y="160452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it-IT" sz="1800" spc="-1" strike="noStrike">
                <a:solidFill>
                  <a:srgbClr val="000000"/>
                </a:solidFill>
                <a:latin typeface="Arial"/>
              </a:rPr>
              <a:t>Fai clic per modificare il formato del testo della struttura</a:t>
            </a:r>
            <a:endParaRPr b="0" lang="it-IT"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it-IT" sz="1800" spc="-1" strike="noStrike">
                <a:solidFill>
                  <a:srgbClr val="000000"/>
                </a:solidFill>
                <a:latin typeface="Arial"/>
              </a:rPr>
              <a:t>Secondo livello struttura</a:t>
            </a:r>
            <a:endParaRPr b="0" lang="it-IT"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Arial"/>
              </a:rPr>
              <a:t>Terzo livello struttura</a:t>
            </a:r>
            <a:endParaRPr b="0" lang="it-I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Arial"/>
              </a:rPr>
              <a:t>Quarto livello struttura</a:t>
            </a:r>
            <a:endParaRPr b="0" lang="it-I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it-IT" sz="1800" spc="-1" strike="noStrike">
                <a:solidFill>
                  <a:srgbClr val="000000"/>
                </a:solidFill>
                <a:latin typeface="Arial"/>
              </a:rPr>
              <a:t>Quinto livello struttura</a:t>
            </a:r>
            <a:endParaRPr b="0" lang="it-IT"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it-IT" sz="1800" spc="-1" strike="noStrike">
                <a:solidFill>
                  <a:srgbClr val="000000"/>
                </a:solidFill>
                <a:latin typeface="Arial"/>
              </a:rPr>
              <a:t>Sesto livello struttura</a:t>
            </a:r>
            <a:endParaRPr b="0" lang="it-IT"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it-IT" sz="1800" spc="-1" strike="noStrike">
                <a:solidFill>
                  <a:srgbClr val="000000"/>
                </a:solidFill>
                <a:latin typeface="Arial"/>
              </a:rPr>
              <a:t>Settimo livello struttura</a:t>
            </a:r>
            <a:endParaRPr b="0" lang="it-IT" sz="1800" spc="-1" strike="noStrike">
              <a:solidFill>
                <a:srgbClr val="000000"/>
              </a:solidFill>
              <a:latin typeface="Arial"/>
            </a:endParaRPr>
          </a:p>
        </p:txBody>
      </p:sp>
      <p:sp>
        <p:nvSpPr>
          <p:cNvPr id="170" name="PlaceHolder 4"/>
          <p:cNvSpPr>
            <a:spLocks noGrp="1"/>
          </p:cNvSpPr>
          <p:nvPr>
            <p:ph type="body"/>
          </p:nvPr>
        </p:nvSpPr>
        <p:spPr>
          <a:xfrm>
            <a:off x="6231960" y="3682080"/>
            <a:ext cx="5353920" cy="1896480"/>
          </a:xfrm>
          <a:prstGeom prst="rect">
            <a:avLst/>
          </a:prstGeom>
          <a:noFill/>
          <a:ln w="0">
            <a:noFill/>
          </a:ln>
        </p:spPr>
        <p:txBody>
          <a:bodyPr lIns="0" rIns="0" tIns="0" bIns="0" anchor="t">
            <a:normAutofit fontScale="71666"/>
          </a:bodyPr>
          <a:p>
            <a:pPr marL="432000" indent="-324000">
              <a:spcBef>
                <a:spcPts val="1417"/>
              </a:spcBef>
              <a:buClr>
                <a:srgbClr val="000000"/>
              </a:buClr>
              <a:buSzPct val="45000"/>
              <a:buFont typeface="Wingdings" charset="2"/>
              <a:buChar char=""/>
            </a:pPr>
            <a:r>
              <a:rPr b="0" lang="it-IT" sz="1800" spc="-1" strike="noStrike">
                <a:solidFill>
                  <a:srgbClr val="000000"/>
                </a:solidFill>
                <a:latin typeface="Arial"/>
              </a:rPr>
              <a:t>Fai clic per modificare il formato del testo della struttura</a:t>
            </a:r>
            <a:endParaRPr b="0" lang="it-IT"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it-IT" sz="1800" spc="-1" strike="noStrike">
                <a:solidFill>
                  <a:srgbClr val="000000"/>
                </a:solidFill>
                <a:latin typeface="Arial"/>
              </a:rPr>
              <a:t>Secondo livello struttura</a:t>
            </a:r>
            <a:endParaRPr b="0" lang="it-IT"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it-IT" sz="1800" spc="-1" strike="noStrike">
                <a:solidFill>
                  <a:srgbClr val="000000"/>
                </a:solidFill>
                <a:latin typeface="Arial"/>
              </a:rPr>
              <a:t>Terzo livello struttura</a:t>
            </a:r>
            <a:endParaRPr b="0" lang="it-IT"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it-IT" sz="1800" spc="-1" strike="noStrike">
                <a:solidFill>
                  <a:srgbClr val="000000"/>
                </a:solidFill>
                <a:latin typeface="Arial"/>
              </a:rPr>
              <a:t>Quarto livello struttura</a:t>
            </a:r>
            <a:endParaRPr b="0" lang="it-IT"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it-IT" sz="1800" spc="-1" strike="noStrike">
                <a:solidFill>
                  <a:srgbClr val="000000"/>
                </a:solidFill>
                <a:latin typeface="Arial"/>
              </a:rPr>
              <a:t>Quinto livello struttura</a:t>
            </a:r>
            <a:endParaRPr b="0" lang="it-IT"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it-IT" sz="1800" spc="-1" strike="noStrike">
                <a:solidFill>
                  <a:srgbClr val="000000"/>
                </a:solidFill>
                <a:latin typeface="Arial"/>
              </a:rPr>
              <a:t>Sesto livello struttura</a:t>
            </a:r>
            <a:endParaRPr b="0" lang="it-IT"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it-IT" sz="1800" spc="-1" strike="noStrike">
                <a:solidFill>
                  <a:srgbClr val="000000"/>
                </a:solidFill>
                <a:latin typeface="Arial"/>
              </a:rPr>
              <a:t>Settimo livello struttura</a:t>
            </a:r>
            <a:endParaRPr b="0" lang="it-IT"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3" name="Picture 8" descr="DEIB Polimi - YouTube"/>
          <p:cNvPicPr/>
          <p:nvPr/>
        </p:nvPicPr>
        <p:blipFill>
          <a:blip r:embed="rId1"/>
          <a:stretch/>
        </p:blipFill>
        <p:spPr>
          <a:xfrm>
            <a:off x="7229880" y="1167840"/>
            <a:ext cx="2678400" cy="2678400"/>
          </a:xfrm>
          <a:prstGeom prst="rect">
            <a:avLst/>
          </a:prstGeom>
          <a:ln w="0">
            <a:noFill/>
          </a:ln>
        </p:spPr>
      </p:pic>
      <p:sp>
        <p:nvSpPr>
          <p:cNvPr id="214" name="PlaceHolder 1"/>
          <p:cNvSpPr>
            <a:spLocks noGrp="1"/>
          </p:cNvSpPr>
          <p:nvPr>
            <p:ph type="title"/>
          </p:nvPr>
        </p:nvSpPr>
        <p:spPr>
          <a:xfrm>
            <a:off x="1523880" y="5345280"/>
            <a:ext cx="9129960" cy="667080"/>
          </a:xfrm>
          <a:prstGeom prst="rect">
            <a:avLst/>
          </a:prstGeom>
          <a:noFill/>
          <a:ln w="0">
            <a:noFill/>
          </a:ln>
        </p:spPr>
        <p:txBody>
          <a:bodyPr lIns="91440" rIns="91440" tIns="45720" bIns="45720" anchor="t">
            <a:noAutofit/>
          </a:bodyPr>
          <a:p>
            <a:pPr indent="0" algn="ctr" defTabSz="457200">
              <a:lnSpc>
                <a:spcPct val="100000"/>
              </a:lnSpc>
              <a:buNone/>
              <a:tabLst>
                <a:tab algn="l" pos="0"/>
              </a:tabLst>
            </a:pPr>
            <a:r>
              <a:rPr b="1" lang="it-IT" sz="2600" spc="-1" strike="noStrike">
                <a:solidFill>
                  <a:schemeClr val="lt1"/>
                </a:solidFill>
                <a:latin typeface="Calibri"/>
              </a:rPr>
              <a:t>Il Dipartimento di Elettronica, Informazione e Bioingegneria </a:t>
            </a:r>
            <a:endParaRPr b="0" lang="it-IT" sz="2600" spc="-1" strike="noStrike">
              <a:solidFill>
                <a:srgbClr val="000000"/>
              </a:solidFill>
              <a:latin typeface="Arial"/>
            </a:endParaRPr>
          </a:p>
        </p:txBody>
      </p:sp>
      <p:sp>
        <p:nvSpPr>
          <p:cNvPr id="215" name="PlaceHolder 2"/>
          <p:cNvSpPr>
            <a:spLocks noGrp="1"/>
          </p:cNvSpPr>
          <p:nvPr>
            <p:ph type="subTitle"/>
          </p:nvPr>
        </p:nvSpPr>
        <p:spPr>
          <a:xfrm>
            <a:off x="2209680" y="5802480"/>
            <a:ext cx="7758360" cy="536760"/>
          </a:xfrm>
          <a:prstGeom prst="rect">
            <a:avLst/>
          </a:prstGeom>
          <a:noFill/>
          <a:ln w="0">
            <a:noFill/>
          </a:ln>
        </p:spPr>
        <p:txBody>
          <a:bodyPr lIns="91440" rIns="91440" tIns="45720" bIns="45720" anchor="t">
            <a:normAutofit/>
          </a:bodyPr>
          <a:p>
            <a:pPr indent="0" algn="ctr" defTabSz="457200">
              <a:lnSpc>
                <a:spcPct val="100000"/>
              </a:lnSpc>
              <a:spcBef>
                <a:spcPts val="439"/>
              </a:spcBef>
              <a:buNone/>
              <a:tabLst>
                <a:tab algn="l" pos="0"/>
              </a:tabLst>
            </a:pPr>
            <a:r>
              <a:rPr b="0" i="1" lang="it-IT" sz="2200" spc="-1" strike="noStrike">
                <a:solidFill>
                  <a:schemeClr val="lt1"/>
                </a:solidFill>
                <a:latin typeface="Calibri"/>
              </a:rPr>
              <a:t>End-coupled filter : design and simulation</a:t>
            </a:r>
            <a:endParaRPr b="0" lang="it-IT" sz="2200" spc="-1" strike="noStrike">
              <a:solidFill>
                <a:srgbClr val="000000"/>
              </a:solidFill>
              <a:latin typeface="Arial"/>
            </a:endParaRPr>
          </a:p>
          <a:p>
            <a:pPr indent="0" algn="ctr" defTabSz="457200">
              <a:lnSpc>
                <a:spcPct val="100000"/>
              </a:lnSpc>
              <a:spcBef>
                <a:spcPts val="439"/>
              </a:spcBef>
              <a:buNone/>
              <a:tabLst>
                <a:tab algn="l" pos="0"/>
              </a:tabLst>
            </a:pPr>
            <a:endParaRPr b="0" lang="it-IT" sz="2200" spc="-1" strike="noStrike">
              <a:solidFill>
                <a:srgbClr val="000000"/>
              </a:solidFill>
              <a:latin typeface="Arial"/>
            </a:endParaRPr>
          </a:p>
        </p:txBody>
      </p:sp>
      <p:sp>
        <p:nvSpPr>
          <p:cNvPr id="216" name="Sottotitolo 10"/>
          <p:cNvSpPr/>
          <p:nvPr/>
        </p:nvSpPr>
        <p:spPr>
          <a:xfrm>
            <a:off x="2165400" y="6392160"/>
            <a:ext cx="7758360" cy="397080"/>
          </a:xfrm>
          <a:prstGeom prst="rect">
            <a:avLst/>
          </a:prstGeom>
          <a:noFill/>
          <a:ln w="0">
            <a:noFill/>
          </a:ln>
        </p:spPr>
        <p:style>
          <a:lnRef idx="0"/>
          <a:fillRef idx="0"/>
          <a:effectRef idx="0"/>
          <a:fontRef idx="minor"/>
        </p:style>
        <p:txBody>
          <a:bodyPr lIns="90000" rIns="90000" tIns="45000" bIns="45000" anchor="t">
            <a:normAutofit/>
          </a:bodyPr>
          <a:p>
            <a:pPr algn="ctr" defTabSz="457200">
              <a:lnSpc>
                <a:spcPct val="100000"/>
              </a:lnSpc>
              <a:spcBef>
                <a:spcPts val="281"/>
              </a:spcBef>
              <a:tabLst>
                <a:tab algn="l" pos="0"/>
              </a:tabLst>
            </a:pPr>
            <a:r>
              <a:rPr b="0" lang="it-IT" sz="1400" spc="-1" strike="noStrike">
                <a:solidFill>
                  <a:schemeClr val="lt1"/>
                </a:solidFill>
                <a:latin typeface="Calibri"/>
              </a:rPr>
              <a:t>Milano, 2024</a:t>
            </a:r>
            <a:endParaRPr b="0" lang="it-IT" sz="1400" spc="-1" strike="noStrike">
              <a:solidFill>
                <a:srgbClr val="000000"/>
              </a:solidFill>
              <a:latin typeface="Arial"/>
            </a:endParaRPr>
          </a:p>
          <a:p>
            <a:pPr defTabSz="457200">
              <a:lnSpc>
                <a:spcPct val="100000"/>
              </a:lnSpc>
              <a:spcBef>
                <a:spcPts val="281"/>
              </a:spcBef>
              <a:tabLst>
                <a:tab algn="l" pos="0"/>
              </a:tabLst>
            </a:pPr>
            <a:endParaRPr b="0" lang="it-IT" sz="1400" spc="-1" strike="noStrike">
              <a:solidFill>
                <a:srgbClr val="000000"/>
              </a:solidFill>
              <a:latin typeface="Arial"/>
            </a:endParaRPr>
          </a:p>
        </p:txBody>
      </p:sp>
      <p:sp>
        <p:nvSpPr>
          <p:cNvPr id="217" name="CasellaDiTesto 4"/>
          <p:cNvSpPr/>
          <p:nvPr/>
        </p:nvSpPr>
        <p:spPr>
          <a:xfrm>
            <a:off x="7438680" y="3593160"/>
            <a:ext cx="2353320" cy="12477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1" lang="it-IT" sz="7600" spc="-1" strike="noStrike">
                <a:solidFill>
                  <a:srgbClr val="436d57"/>
                </a:solidFill>
                <a:latin typeface="Calibri"/>
              </a:rPr>
              <a:t>2024</a:t>
            </a:r>
            <a:endParaRPr b="0" lang="it-IT" sz="7600" spc="-1" strike="noStrike">
              <a:solidFill>
                <a:srgbClr val="000000"/>
              </a:solidFill>
              <a:latin typeface="Arial"/>
            </a:endParaRPr>
          </a:p>
        </p:txBody>
      </p:sp>
      <p:pic>
        <p:nvPicPr>
          <p:cNvPr id="218" name="Immagine 12" descr="Immagine che contiene testo&#10;&#10;Descrizione generata automaticamente"/>
          <p:cNvPicPr/>
          <p:nvPr/>
        </p:nvPicPr>
        <p:blipFill>
          <a:blip r:embed="rId2"/>
          <a:stretch/>
        </p:blipFill>
        <p:spPr>
          <a:xfrm>
            <a:off x="7438680" y="415440"/>
            <a:ext cx="1963080" cy="7383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0"/>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1: From Low-pass to ideal band-pass filter, with lumped elements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GRAPH</a:t>
            </a:r>
            <a:endParaRPr b="0" lang="it-IT" sz="2200" spc="-1" strike="noStrike">
              <a:solidFill>
                <a:srgbClr val="000000"/>
              </a:solidFill>
              <a:latin typeface="Arial"/>
            </a:endParaRPr>
          </a:p>
        </p:txBody>
      </p:sp>
      <p:pic>
        <p:nvPicPr>
          <p:cNvPr id="250" name="" descr=""/>
          <p:cNvPicPr/>
          <p:nvPr/>
        </p:nvPicPr>
        <p:blipFill>
          <a:blip r:embed="rId1"/>
          <a:stretch/>
        </p:blipFill>
        <p:spPr>
          <a:xfrm>
            <a:off x="98280" y="1322640"/>
            <a:ext cx="7070040" cy="4741560"/>
          </a:xfrm>
          <a:prstGeom prst="rect">
            <a:avLst/>
          </a:prstGeom>
          <a:ln w="0">
            <a:noFill/>
          </a:ln>
        </p:spPr>
      </p:pic>
      <p:sp>
        <p:nvSpPr>
          <p:cNvPr id="251" name=""/>
          <p:cNvSpPr/>
          <p:nvPr/>
        </p:nvSpPr>
        <p:spPr>
          <a:xfrm>
            <a:off x="7408800" y="1339200"/>
            <a:ext cx="4640760" cy="4771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The return loss concerning requirements is clearly respected. </a:t>
            </a:r>
            <a:br>
              <a:rPr sz="1800"/>
            </a:br>
            <a:br>
              <a:rPr sz="1800"/>
            </a:br>
            <a:r>
              <a:rPr b="0" lang="it-IT" sz="1800" spc="-1" strike="noStrike">
                <a:solidFill>
                  <a:srgbClr val="000000"/>
                </a:solidFill>
                <a:latin typeface="Sitka Text"/>
              </a:rPr>
              <a:t>It is instead a bit surprising that at 5.5 GHz the rejection does not go down until the requested value.</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This behaviour is indeed unexpected considering that the theoretical order of the filter is approximated to 4 but the values are just a bit higher than 3.</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Regardless of the reason why the behaviour is not ideal, a possible solution consists of increasing the order of the filter to 5.</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PlaceHolder 14"/>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1: From Low-pass to ideal band-pass filter, with lumped elements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INCREAMENT OF THE ORDER</a:t>
            </a:r>
            <a:endParaRPr b="0" lang="it-IT" sz="2200" spc="-1" strike="noStrike">
              <a:solidFill>
                <a:srgbClr val="000000"/>
              </a:solidFill>
              <a:latin typeface="Arial"/>
            </a:endParaRPr>
          </a:p>
        </p:txBody>
      </p:sp>
      <p:pic>
        <p:nvPicPr>
          <p:cNvPr id="253" name="" descr=""/>
          <p:cNvPicPr/>
          <p:nvPr/>
        </p:nvPicPr>
        <p:blipFill>
          <a:blip r:embed="rId1"/>
          <a:stretch/>
        </p:blipFill>
        <p:spPr>
          <a:xfrm>
            <a:off x="126360" y="1388520"/>
            <a:ext cx="6049080" cy="2801880"/>
          </a:xfrm>
          <a:prstGeom prst="rect">
            <a:avLst/>
          </a:prstGeom>
          <a:ln w="29160">
            <a:solidFill>
              <a:srgbClr val="3465a4"/>
            </a:solidFill>
            <a:round/>
          </a:ln>
        </p:spPr>
      </p:pic>
      <p:pic>
        <p:nvPicPr>
          <p:cNvPr id="254" name="" descr=""/>
          <p:cNvPicPr/>
          <p:nvPr/>
        </p:nvPicPr>
        <p:blipFill>
          <a:blip r:embed="rId2"/>
          <a:stretch/>
        </p:blipFill>
        <p:spPr>
          <a:xfrm>
            <a:off x="7477560" y="4568760"/>
            <a:ext cx="4417920" cy="506880"/>
          </a:xfrm>
          <a:prstGeom prst="rect">
            <a:avLst/>
          </a:prstGeom>
          <a:ln w="29160">
            <a:solidFill>
              <a:srgbClr val="3465a4"/>
            </a:solidFill>
            <a:round/>
          </a:ln>
        </p:spPr>
      </p:pic>
      <p:pic>
        <p:nvPicPr>
          <p:cNvPr id="255" name="" descr=""/>
          <p:cNvPicPr/>
          <p:nvPr/>
        </p:nvPicPr>
        <p:blipFill>
          <a:blip r:embed="rId3"/>
          <a:stretch/>
        </p:blipFill>
        <p:spPr>
          <a:xfrm>
            <a:off x="124920" y="4519440"/>
            <a:ext cx="7106760" cy="1338840"/>
          </a:xfrm>
          <a:prstGeom prst="rect">
            <a:avLst/>
          </a:prstGeom>
          <a:ln w="29160">
            <a:solidFill>
              <a:srgbClr val="3465a4"/>
            </a:solidFill>
            <a:round/>
          </a:ln>
        </p:spPr>
      </p:pic>
      <p:pic>
        <p:nvPicPr>
          <p:cNvPr id="256" name="" descr=""/>
          <p:cNvPicPr/>
          <p:nvPr/>
        </p:nvPicPr>
        <p:blipFill>
          <a:blip r:embed="rId4"/>
          <a:stretch/>
        </p:blipFill>
        <p:spPr>
          <a:xfrm>
            <a:off x="7448040" y="1343880"/>
            <a:ext cx="4431600" cy="295560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2"/>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IDEAL INVERTERS SUSCEPTANCES</a:t>
            </a:r>
            <a:endParaRPr b="0" lang="it-IT" sz="2200" spc="-1" strike="noStrike">
              <a:solidFill>
                <a:srgbClr val="000000"/>
              </a:solidFill>
              <a:latin typeface="Arial"/>
            </a:endParaRPr>
          </a:p>
        </p:txBody>
      </p:sp>
      <p:sp>
        <p:nvSpPr>
          <p:cNvPr id="258" name=""/>
          <p:cNvSpPr/>
          <p:nvPr/>
        </p:nvSpPr>
        <p:spPr>
          <a:xfrm>
            <a:off x="306720" y="1386000"/>
            <a:ext cx="5909040" cy="1910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ea typeface="Microsoft YaHei"/>
              </a:rPr>
              <a:t>Considering the equivalent represantion of an inverter in terms of ideal transmission lines, every inverter will be modelled as a capacitor. The value of the respective capacitance is derived starting with the evaluation of the inverter equivalent susceptance.</a:t>
            </a:r>
            <a:endParaRPr b="0" lang="it-IT" sz="1800" spc="-1" strike="noStrike">
              <a:solidFill>
                <a:srgbClr val="000000"/>
              </a:solidFill>
              <a:latin typeface="Arial"/>
            </a:endParaRPr>
          </a:p>
        </p:txBody>
      </p:sp>
      <p:pic>
        <p:nvPicPr>
          <p:cNvPr id="259" name="" descr=""/>
          <p:cNvPicPr/>
          <p:nvPr/>
        </p:nvPicPr>
        <p:blipFill>
          <a:blip r:embed="rId1"/>
          <a:stretch/>
        </p:blipFill>
        <p:spPr>
          <a:xfrm>
            <a:off x="1098000" y="3302280"/>
            <a:ext cx="3845880" cy="2413080"/>
          </a:xfrm>
          <a:prstGeom prst="rect">
            <a:avLst/>
          </a:prstGeom>
          <a:ln w="29160">
            <a:solidFill>
              <a:srgbClr val="3465a4"/>
            </a:solidFill>
            <a:round/>
          </a:ln>
        </p:spPr>
      </p:pic>
      <p:pic>
        <p:nvPicPr>
          <p:cNvPr id="260" name="" descr=""/>
          <p:cNvPicPr/>
          <p:nvPr/>
        </p:nvPicPr>
        <p:blipFill>
          <a:blip r:embed="rId2"/>
          <a:stretch/>
        </p:blipFill>
        <p:spPr>
          <a:xfrm>
            <a:off x="7110000" y="1540800"/>
            <a:ext cx="4493880" cy="2253600"/>
          </a:xfrm>
          <a:prstGeom prst="rect">
            <a:avLst/>
          </a:prstGeom>
          <a:ln w="29160">
            <a:solidFill>
              <a:srgbClr val="3465a4"/>
            </a:solidFill>
            <a:round/>
          </a:ln>
        </p:spPr>
      </p:pic>
      <p:pic>
        <p:nvPicPr>
          <p:cNvPr id="261" name="" descr=""/>
          <p:cNvPicPr/>
          <p:nvPr/>
        </p:nvPicPr>
        <p:blipFill>
          <a:blip r:embed="rId3"/>
          <a:stretch/>
        </p:blipFill>
        <p:spPr>
          <a:xfrm>
            <a:off x="8338320" y="3967560"/>
            <a:ext cx="3310560" cy="1623600"/>
          </a:xfrm>
          <a:prstGeom prst="rect">
            <a:avLst/>
          </a:prstGeom>
          <a:ln w="29160">
            <a:solidFill>
              <a:srgbClr val="3465a4"/>
            </a:solidFill>
            <a:round/>
          </a:ln>
        </p:spPr>
      </p:pic>
      <mc:AlternateContent>
        <mc:Choice xmlns:a14="http://schemas.microsoft.com/office/drawing/2010/main" Requires="a14">
          <p:sp>
            <p:nvSpPr>
              <p:cNvPr id="262" name=""/>
              <p:cNvSpPr txBox="1"/>
              <p:nvPr/>
            </p:nvSpPr>
            <p:spPr>
              <a:xfrm>
                <a:off x="6885360" y="4410000"/>
                <a:ext cx="1099800" cy="507960"/>
              </a:xfrm>
              <a:prstGeom prst="rect">
                <a:avLst/>
              </a:prstGeom>
            </p:spPr>
            <p:txBody>
              <a:bodyPr/>
              <a:p>
                <a14:m>
                  <m:oMath xmlns:m="http://schemas.openxmlformats.org/officeDocument/2006/math">
                    <m:sSub>
                      <m:e>
                        <m:r>
                          <m:t xml:space="preserve">C</m:t>
                        </m:r>
                      </m:e>
                      <m:sub>
                        <m:r>
                          <m:t xml:space="preserve">mutual</m:t>
                        </m:r>
                      </m:sub>
                    </m:sSub>
                    <m:r>
                      <m:t xml:space="preserve">=</m:t>
                    </m:r>
                    <m:f>
                      <m:num>
                        <m:r>
                          <m:t xml:space="preserve">B</m:t>
                        </m:r>
                      </m:num>
                      <m:den>
                        <m:sSub>
                          <m:e>
                            <m:r>
                              <m:t xml:space="preserve">ω</m:t>
                            </m:r>
                          </m:e>
                          <m:sub>
                            <m:r>
                              <m:t xml:space="preserve">0</m:t>
                            </m:r>
                          </m:sub>
                        </m:sSub>
                      </m:den>
                    </m:f>
                  </m:oMath>
                </a14:m>
              </a:p>
            </p:txBody>
          </p:sp>
        </mc:Choice>
        <mc:Fallback/>
      </mc:AlternateContent>
      <p:sp>
        <p:nvSpPr>
          <p:cNvPr id="263" name=""/>
          <p:cNvSpPr/>
          <p:nvPr/>
        </p:nvSpPr>
        <p:spPr>
          <a:xfrm>
            <a:off x="6422760" y="1424880"/>
            <a:ext cx="360" cy="4374000"/>
          </a:xfrm>
          <a:prstGeom prst="line">
            <a:avLst/>
          </a:prstGeom>
          <a:ln w="29160">
            <a:solidFill>
              <a:srgbClr val="3465a4"/>
            </a:solidFill>
            <a:round/>
          </a:ln>
        </p:spPr>
        <p:style>
          <a:lnRef idx="0"/>
          <a:fillRef idx="0"/>
          <a:effectRef idx="0"/>
          <a:fontRef idx="minor"/>
        </p:style>
        <p:txBody>
          <a:bodyPr lIns="104400" rIns="104400" tIns="59400" bIns="59400" anchor="ctr">
            <a:noAutofit/>
          </a:bodyPr>
          <a:p>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5"/>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CAPACITANCES, ELECTRICAL LENGHTS</a:t>
            </a:r>
            <a:endParaRPr b="0" lang="it-IT" sz="2200" spc="-1" strike="noStrike">
              <a:solidFill>
                <a:srgbClr val="000000"/>
              </a:solidFill>
              <a:latin typeface="Arial"/>
            </a:endParaRPr>
          </a:p>
        </p:txBody>
      </p:sp>
      <p:pic>
        <p:nvPicPr>
          <p:cNvPr id="265" name="" descr=""/>
          <p:cNvPicPr/>
          <p:nvPr/>
        </p:nvPicPr>
        <p:blipFill>
          <a:blip r:embed="rId1"/>
          <a:stretch/>
        </p:blipFill>
        <p:spPr>
          <a:xfrm>
            <a:off x="2436480" y="2816640"/>
            <a:ext cx="7450920" cy="2754720"/>
          </a:xfrm>
          <a:prstGeom prst="rect">
            <a:avLst/>
          </a:prstGeom>
          <a:ln w="29160">
            <a:solidFill>
              <a:srgbClr val="3465a4"/>
            </a:solidFill>
            <a:round/>
          </a:ln>
        </p:spPr>
      </p:pic>
      <p:sp>
        <p:nvSpPr>
          <p:cNvPr id="266" name=""/>
          <p:cNvSpPr/>
          <p:nvPr/>
        </p:nvSpPr>
        <p:spPr>
          <a:xfrm>
            <a:off x="732240" y="1395360"/>
            <a:ext cx="10797840" cy="1029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However, the electrical lenghts of the transmission lines working as resonators must be corrected in order to leave space for the capacitors.</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Since for every resonator there are two inverters, the length is 180° minus the respective values of </a:t>
            </a:r>
            <a:r>
              <a:rPr b="0" lang="it-IT" sz="1800" spc="-1" strike="noStrike">
                <a:solidFill>
                  <a:srgbClr val="000000"/>
                </a:solidFill>
                <a:latin typeface="Arial"/>
                <a:ea typeface="Arial"/>
              </a:rPr>
              <a:t>θ </a:t>
            </a:r>
            <a:r>
              <a:rPr b="0" lang="it-IT" sz="1800" spc="-1" strike="noStrike">
                <a:solidFill>
                  <a:srgbClr val="000000"/>
                </a:solidFill>
                <a:latin typeface="Sitka Text"/>
                <a:ea typeface="Arial"/>
              </a:rPr>
              <a:t>(look at the previous slide)</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1"/>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SCHEMATIC</a:t>
            </a:r>
            <a:endParaRPr b="0" lang="it-IT" sz="2200" spc="-1" strike="noStrike">
              <a:solidFill>
                <a:srgbClr val="000000"/>
              </a:solidFill>
              <a:latin typeface="Arial"/>
            </a:endParaRPr>
          </a:p>
        </p:txBody>
      </p:sp>
      <p:pic>
        <p:nvPicPr>
          <p:cNvPr id="268" name="" descr=""/>
          <p:cNvPicPr/>
          <p:nvPr/>
        </p:nvPicPr>
        <p:blipFill>
          <a:blip r:embed="rId1"/>
          <a:stretch/>
        </p:blipFill>
        <p:spPr>
          <a:xfrm>
            <a:off x="124920" y="1633320"/>
            <a:ext cx="11947320" cy="3773880"/>
          </a:xfrm>
          <a:prstGeom prst="rect">
            <a:avLst/>
          </a:prstGeom>
          <a:ln w="29160">
            <a:solidFill>
              <a:srgbClr val="3465a4"/>
            </a:solidFill>
            <a:round/>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3"/>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GRAPH</a:t>
            </a:r>
            <a:endParaRPr b="0" lang="it-IT" sz="2200" spc="-1" strike="noStrike">
              <a:solidFill>
                <a:srgbClr val="000000"/>
              </a:solidFill>
              <a:latin typeface="Arial"/>
            </a:endParaRPr>
          </a:p>
        </p:txBody>
      </p:sp>
      <p:sp>
        <p:nvSpPr>
          <p:cNvPr id="270" name=""/>
          <p:cNvSpPr/>
          <p:nvPr/>
        </p:nvSpPr>
        <p:spPr>
          <a:xfrm>
            <a:off x="7570800" y="1424880"/>
            <a:ext cx="4394520" cy="26035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Not only the attenuation at 5.5 GHz is too small (we need an higher rejection out-of-band), but also the response in the band is not acceptable.</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We have to remember that capacitors are modelling the behaviour of the gaps, but they are not perfectly interchangeable.</a:t>
            </a:r>
            <a:endParaRPr b="0" lang="it-IT" sz="1800" spc="-1" strike="noStrike">
              <a:solidFill>
                <a:srgbClr val="000000"/>
              </a:solidFill>
              <a:latin typeface="Arial"/>
            </a:endParaRPr>
          </a:p>
        </p:txBody>
      </p:sp>
      <p:pic>
        <p:nvPicPr>
          <p:cNvPr id="271" name="" descr=""/>
          <p:cNvPicPr/>
          <p:nvPr/>
        </p:nvPicPr>
        <p:blipFill>
          <a:blip r:embed="rId1"/>
          <a:stretch/>
        </p:blipFill>
        <p:spPr>
          <a:xfrm>
            <a:off x="178200" y="1368000"/>
            <a:ext cx="7128720" cy="4679640"/>
          </a:xfrm>
          <a:prstGeom prst="rect">
            <a:avLst/>
          </a:prstGeom>
          <a:ln w="0">
            <a:noFill/>
          </a:ln>
        </p:spPr>
      </p:pic>
      <p:pic>
        <p:nvPicPr>
          <p:cNvPr id="272" name="" descr=""/>
          <p:cNvPicPr/>
          <p:nvPr/>
        </p:nvPicPr>
        <p:blipFill>
          <a:blip r:embed="rId2"/>
          <a:stretch/>
        </p:blipFill>
        <p:spPr>
          <a:xfrm>
            <a:off x="7562880" y="4096800"/>
            <a:ext cx="4488480" cy="1907280"/>
          </a:xfrm>
          <a:prstGeom prst="rect">
            <a:avLst/>
          </a:prstGeom>
          <a:ln w="29160">
            <a:solidFill>
              <a:srgbClr val="3465a4"/>
            </a:solidFill>
            <a:round/>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6"/>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INCREAMENT OF THE ORDER</a:t>
            </a:r>
            <a:endParaRPr b="0" lang="it-IT" sz="2200" spc="-1" strike="noStrike">
              <a:solidFill>
                <a:srgbClr val="000000"/>
              </a:solidFill>
              <a:latin typeface="Arial"/>
            </a:endParaRPr>
          </a:p>
        </p:txBody>
      </p:sp>
      <p:pic>
        <p:nvPicPr>
          <p:cNvPr id="274" name="" descr=""/>
          <p:cNvPicPr/>
          <p:nvPr/>
        </p:nvPicPr>
        <p:blipFill>
          <a:blip r:embed="rId1"/>
          <a:stretch/>
        </p:blipFill>
        <p:spPr>
          <a:xfrm>
            <a:off x="255600" y="2125800"/>
            <a:ext cx="11648160" cy="3416760"/>
          </a:xfrm>
          <a:prstGeom prst="rect">
            <a:avLst/>
          </a:prstGeom>
          <a:ln w="29160">
            <a:solidFill>
              <a:srgbClr val="3465a4"/>
            </a:solidFill>
            <a:round/>
          </a:ln>
        </p:spPr>
      </p:pic>
      <p:sp>
        <p:nvSpPr>
          <p:cNvPr id="275" name=""/>
          <p:cNvSpPr/>
          <p:nvPr/>
        </p:nvSpPr>
        <p:spPr>
          <a:xfrm>
            <a:off x="217800" y="1395360"/>
            <a:ext cx="11698920" cy="53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Here we see the schematic derived changing N to 5.</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7"/>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GRAPH (N=5)</a:t>
            </a:r>
            <a:endParaRPr b="0" lang="it-IT" sz="2200" spc="-1" strike="noStrike">
              <a:solidFill>
                <a:srgbClr val="000000"/>
              </a:solidFill>
              <a:latin typeface="Arial"/>
            </a:endParaRPr>
          </a:p>
        </p:txBody>
      </p:sp>
      <p:sp>
        <p:nvSpPr>
          <p:cNvPr id="277" name=""/>
          <p:cNvSpPr/>
          <p:nvPr/>
        </p:nvSpPr>
        <p:spPr>
          <a:xfrm>
            <a:off x="7531200" y="1368000"/>
            <a:ext cx="4523760" cy="22651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The attenuation at 5.5GHz is now sufficient to respect the requirement. However, the situation in the band is still not acceptable.</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Since tuning Z_c is not enough to compensate the imperfection of this realization, the optimizer inherit in AWR must be run over some parameters.</a:t>
            </a:r>
            <a:endParaRPr b="0" lang="it-IT" sz="1800" spc="-1" strike="noStrike">
              <a:solidFill>
                <a:srgbClr val="000000"/>
              </a:solidFill>
              <a:latin typeface="Arial"/>
            </a:endParaRPr>
          </a:p>
        </p:txBody>
      </p:sp>
      <p:pic>
        <p:nvPicPr>
          <p:cNvPr id="278" name="" descr=""/>
          <p:cNvPicPr/>
          <p:nvPr/>
        </p:nvPicPr>
        <p:blipFill>
          <a:blip r:embed="rId1"/>
          <a:stretch/>
        </p:blipFill>
        <p:spPr>
          <a:xfrm>
            <a:off x="339840" y="1395360"/>
            <a:ext cx="6965280" cy="4379760"/>
          </a:xfrm>
          <a:prstGeom prst="rect">
            <a:avLst/>
          </a:prstGeom>
          <a:ln w="0">
            <a:noFill/>
          </a:ln>
        </p:spPr>
      </p:pic>
      <p:pic>
        <p:nvPicPr>
          <p:cNvPr id="279" name="" descr=""/>
          <p:cNvPicPr/>
          <p:nvPr/>
        </p:nvPicPr>
        <p:blipFill>
          <a:blip r:embed="rId2"/>
          <a:stretch/>
        </p:blipFill>
        <p:spPr>
          <a:xfrm>
            <a:off x="7660440" y="4156200"/>
            <a:ext cx="4216680" cy="1425600"/>
          </a:xfrm>
          <a:prstGeom prst="rect">
            <a:avLst/>
          </a:prstGeom>
          <a:ln w="29160">
            <a:solidFill>
              <a:srgbClr val="3465a4"/>
            </a:solidFill>
            <a:round/>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8"/>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OPTIMIZATION</a:t>
            </a:r>
            <a:endParaRPr b="0" lang="it-IT" sz="2200" spc="-1" strike="noStrike">
              <a:solidFill>
                <a:srgbClr val="000000"/>
              </a:solidFill>
              <a:latin typeface="Arial"/>
            </a:endParaRPr>
          </a:p>
        </p:txBody>
      </p:sp>
      <p:sp>
        <p:nvSpPr>
          <p:cNvPr id="281" name=""/>
          <p:cNvSpPr/>
          <p:nvPr/>
        </p:nvSpPr>
        <p:spPr>
          <a:xfrm>
            <a:off x="505080" y="1543680"/>
            <a:ext cx="11223360" cy="2596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The optimizer has been set to modify automatically the capacitances and the electrical lenghts of the resonators. </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The first approach take as starting point the circuital design found at the STEP 2 for N=4. </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In this first optimizer call, only the band requirment has been selected as the goal of the optimization. It’s evident that the requirment at 5.5 GHz is not respected.</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The second graph reported is what the optimizer returns when both the requirements are asked to be respected. It’s clear that we cannot accept the result, since none of the requirements is respected.</a:t>
            </a:r>
            <a:endParaRPr b="0" lang="it-IT" sz="1800" spc="-1" strike="noStrike">
              <a:solidFill>
                <a:srgbClr val="000000"/>
              </a:solidFill>
              <a:latin typeface="Arial"/>
            </a:endParaRPr>
          </a:p>
          <a:p>
            <a:pPr>
              <a:lnSpc>
                <a:spcPct val="100000"/>
              </a:lnSpc>
            </a:pPr>
            <a:br>
              <a:rPr sz="1800"/>
            </a:br>
            <a:r>
              <a:rPr b="0" lang="it-IT" sz="1800" spc="-1" strike="noStrike">
                <a:solidFill>
                  <a:srgbClr val="000000"/>
                </a:solidFill>
                <a:latin typeface="Sitka Text"/>
              </a:rPr>
              <a:t>In the end, the optimization has been set to run over the design parameters of the filter with N = 5.</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PlaceHolder 19"/>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OPTIMIZATION: N=4, band requirement selected</a:t>
            </a:r>
            <a:endParaRPr b="0" lang="it-IT" sz="2200" spc="-1" strike="noStrike">
              <a:solidFill>
                <a:srgbClr val="000000"/>
              </a:solidFill>
              <a:latin typeface="Arial"/>
            </a:endParaRPr>
          </a:p>
        </p:txBody>
      </p:sp>
      <p:pic>
        <p:nvPicPr>
          <p:cNvPr id="283" name="" descr=""/>
          <p:cNvPicPr/>
          <p:nvPr/>
        </p:nvPicPr>
        <p:blipFill>
          <a:blip r:embed="rId1"/>
          <a:stretch/>
        </p:blipFill>
        <p:spPr>
          <a:xfrm>
            <a:off x="8661960" y="1362240"/>
            <a:ext cx="2116080" cy="4598280"/>
          </a:xfrm>
          <a:prstGeom prst="rect">
            <a:avLst/>
          </a:prstGeom>
          <a:ln w="29160">
            <a:solidFill>
              <a:srgbClr val="3465a4"/>
            </a:solidFill>
            <a:round/>
          </a:ln>
        </p:spPr>
      </p:pic>
      <p:pic>
        <p:nvPicPr>
          <p:cNvPr id="284" name="" descr=""/>
          <p:cNvPicPr/>
          <p:nvPr/>
        </p:nvPicPr>
        <p:blipFill>
          <a:blip r:embed="rId2"/>
          <a:stretch/>
        </p:blipFill>
        <p:spPr>
          <a:xfrm>
            <a:off x="900720" y="1349280"/>
            <a:ext cx="6948000" cy="465228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itolo 2"/>
          <p:cNvSpPr/>
          <p:nvPr/>
        </p:nvSpPr>
        <p:spPr>
          <a:xfrm>
            <a:off x="385200" y="13968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END-COUPLED FILTER: theoretical introduction</a:t>
            </a:r>
            <a:endParaRPr b="0" lang="it-IT" sz="2200" spc="-1" strike="noStrike">
              <a:solidFill>
                <a:srgbClr val="000000"/>
              </a:solidFill>
              <a:latin typeface="Arial"/>
            </a:endParaRPr>
          </a:p>
        </p:txBody>
      </p:sp>
      <p:sp>
        <p:nvSpPr>
          <p:cNvPr id="220" name=""/>
          <p:cNvSpPr/>
          <p:nvPr/>
        </p:nvSpPr>
        <p:spPr>
          <a:xfrm>
            <a:off x="392040" y="1629720"/>
            <a:ext cx="4686840" cy="4143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The “end-coupled filter” is a spefic topology for band-pass filters, employed for microwave filtering applications.</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Aside it is shown its generic scheme, where identical segments of conducting material are placed adjacent, on the same line, one after the other, such that they are separeted by empty gaps only.</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The functioning principle see the lines behaving like resonators, while the gaps are the inverters.</a:t>
            </a:r>
            <a:endParaRPr b="0" lang="it-IT" sz="1800" spc="-1" strike="noStrike">
              <a:solidFill>
                <a:srgbClr val="000000"/>
              </a:solidFill>
              <a:latin typeface="Arial"/>
            </a:endParaRPr>
          </a:p>
        </p:txBody>
      </p:sp>
      <p:pic>
        <p:nvPicPr>
          <p:cNvPr id="221" name="" descr=""/>
          <p:cNvPicPr/>
          <p:nvPr/>
        </p:nvPicPr>
        <p:blipFill>
          <a:blip r:embed="rId1"/>
          <a:stretch/>
        </p:blipFill>
        <p:spPr>
          <a:xfrm>
            <a:off x="6374880" y="1453320"/>
            <a:ext cx="4543200" cy="801720"/>
          </a:xfrm>
          <a:prstGeom prst="rect">
            <a:avLst/>
          </a:prstGeom>
          <a:ln w="0">
            <a:noFill/>
          </a:ln>
        </p:spPr>
      </p:pic>
      <p:sp>
        <p:nvSpPr>
          <p:cNvPr id="222" name=""/>
          <p:cNvSpPr/>
          <p:nvPr/>
        </p:nvSpPr>
        <p:spPr>
          <a:xfrm>
            <a:off x="5760000" y="1425960"/>
            <a:ext cx="360" cy="4338360"/>
          </a:xfrm>
          <a:prstGeom prst="line">
            <a:avLst/>
          </a:prstGeom>
          <a:ln w="0">
            <a:solidFill>
              <a:srgbClr val="00a933"/>
            </a:solidFill>
          </a:ln>
        </p:spPr>
        <p:style>
          <a:lnRef idx="0"/>
          <a:fillRef idx="0"/>
          <a:effectRef idx="0"/>
          <a:fontRef idx="minor"/>
        </p:style>
        <p:txBody>
          <a:bodyPr lIns="90000" rIns="90000" tIns="45000" bIns="45000" anchor="ctr">
            <a:noAutofit/>
          </a:bodyPr>
          <a:p>
            <a:endParaRPr b="0" lang="it-IT" sz="1800" spc="-1" strike="noStrike">
              <a:solidFill>
                <a:srgbClr val="000000"/>
              </a:solidFill>
              <a:latin typeface="Arial"/>
            </a:endParaRPr>
          </a:p>
        </p:txBody>
      </p:sp>
      <p:sp>
        <p:nvSpPr>
          <p:cNvPr id="223" name=""/>
          <p:cNvSpPr/>
          <p:nvPr/>
        </p:nvSpPr>
        <p:spPr>
          <a:xfrm>
            <a:off x="6165360" y="2469240"/>
            <a:ext cx="5360400" cy="3241440"/>
          </a:xfrm>
          <a:prstGeom prst="rect">
            <a:avLst/>
          </a:prstGeom>
          <a:noFill/>
          <a:ln w="0">
            <a:noFill/>
          </a:ln>
        </p:spPr>
        <p:style>
          <a:lnRef idx="0"/>
          <a:fillRef idx="0"/>
          <a:effectRef idx="0"/>
          <a:fontRef idx="minor"/>
        </p:style>
        <p:txBody>
          <a:bodyPr lIns="90000" rIns="90000" tIns="45000" bIns="45000" anchor="t">
            <a:noAutofit/>
          </a:bodyPr>
          <a:p>
            <a:pPr>
              <a:lnSpc>
                <a:spcPct val="100000"/>
              </a:lnSpc>
              <a:spcAft>
                <a:spcPts val="1417"/>
              </a:spcAft>
            </a:pPr>
            <a:r>
              <a:rPr b="0" lang="it-IT" sz="1800" spc="-1" strike="noStrike">
                <a:solidFill>
                  <a:srgbClr val="000000"/>
                </a:solidFill>
                <a:latin typeface="Sitka Text"/>
              </a:rPr>
              <a:t>In this “report”, we will address 4</a:t>
            </a:r>
            <a:r>
              <a:rPr b="0" lang="it-IT" sz="1800" spc="-1" strike="noStrike" u="sng">
                <a:solidFill>
                  <a:srgbClr val="000000"/>
                </a:solidFill>
                <a:uFillTx/>
                <a:latin typeface="Sitka Text"/>
              </a:rPr>
              <a:t> </a:t>
            </a:r>
            <a:r>
              <a:rPr b="0" lang="it-IT" sz="1800" spc="-1" strike="noStrike">
                <a:solidFill>
                  <a:srgbClr val="000000"/>
                </a:solidFill>
                <a:latin typeface="Sitka Text"/>
              </a:rPr>
              <a:t>different levels of design:</a:t>
            </a:r>
            <a:endParaRPr b="0" lang="it-IT" sz="1800" spc="-1" strike="noStrike">
              <a:solidFill>
                <a:srgbClr val="000000"/>
              </a:solidFill>
              <a:latin typeface="Arial"/>
            </a:endParaRPr>
          </a:p>
          <a:p>
            <a:pPr marL="180000" indent="-216000">
              <a:lnSpc>
                <a:spcPct val="100000"/>
              </a:lnSpc>
              <a:spcAft>
                <a:spcPts val="1417"/>
              </a:spcAft>
              <a:buClr>
                <a:srgbClr val="000000"/>
              </a:buClr>
              <a:buFont typeface="OpenSymbol"/>
              <a:buAutoNum type="arabicParenR"/>
            </a:pPr>
            <a:r>
              <a:rPr b="0" lang="it-IT" sz="1800" spc="-1" strike="noStrike">
                <a:solidFill>
                  <a:srgbClr val="000000"/>
                </a:solidFill>
                <a:latin typeface="Sitka Text"/>
              </a:rPr>
              <a:t> </a:t>
            </a:r>
            <a:r>
              <a:rPr b="0" lang="it-IT" sz="1800" spc="-1" strike="noStrike">
                <a:solidFill>
                  <a:srgbClr val="000000"/>
                </a:solidFill>
                <a:latin typeface="Sitka Text"/>
              </a:rPr>
              <a:t>Chebishev Low-pass prototype</a:t>
            </a:r>
            <a:endParaRPr b="0" lang="it-IT" sz="1800" spc="-1" strike="noStrike">
              <a:solidFill>
                <a:srgbClr val="000000"/>
              </a:solidFill>
              <a:latin typeface="Arial"/>
            </a:endParaRPr>
          </a:p>
          <a:p>
            <a:pPr marL="180000" indent="-216000">
              <a:lnSpc>
                <a:spcPct val="100000"/>
              </a:lnSpc>
              <a:spcAft>
                <a:spcPts val="1417"/>
              </a:spcAft>
              <a:buClr>
                <a:srgbClr val="000000"/>
              </a:buClr>
              <a:buFont typeface="OpenSymbol"/>
              <a:buAutoNum type="arabicParenR"/>
            </a:pPr>
            <a:r>
              <a:rPr b="0" lang="it-IT" sz="1800" spc="-1" strike="noStrike">
                <a:solidFill>
                  <a:srgbClr val="000000"/>
                </a:solidFill>
                <a:latin typeface="Sitka Text"/>
              </a:rPr>
              <a:t> </a:t>
            </a:r>
            <a:r>
              <a:rPr b="0" lang="it-IT" sz="1800" spc="-1" strike="noStrike">
                <a:solidFill>
                  <a:srgbClr val="000000"/>
                </a:solidFill>
                <a:latin typeface="Sitka Text"/>
              </a:rPr>
              <a:t>Ideal filter with lumped elements</a:t>
            </a:r>
            <a:endParaRPr b="0" lang="it-IT" sz="1800" spc="-1" strike="noStrike">
              <a:solidFill>
                <a:srgbClr val="000000"/>
              </a:solidFill>
              <a:latin typeface="Arial"/>
            </a:endParaRPr>
          </a:p>
          <a:p>
            <a:pPr marL="180000" indent="-216000">
              <a:lnSpc>
                <a:spcPct val="100000"/>
              </a:lnSpc>
              <a:spcAft>
                <a:spcPts val="1417"/>
              </a:spcAft>
              <a:buClr>
                <a:srgbClr val="000000"/>
              </a:buClr>
              <a:buFont typeface="OpenSymbol"/>
              <a:buAutoNum type="arabicParenR"/>
            </a:pPr>
            <a:r>
              <a:rPr b="0" lang="it-IT" sz="1800" spc="-1" strike="noStrike">
                <a:solidFill>
                  <a:srgbClr val="000000"/>
                </a:solidFill>
                <a:latin typeface="Sitka Text"/>
              </a:rPr>
              <a:t> </a:t>
            </a:r>
            <a:r>
              <a:rPr b="0" lang="it-IT" sz="1800" spc="-1" strike="noStrike">
                <a:solidFill>
                  <a:srgbClr val="000000"/>
                </a:solidFill>
                <a:latin typeface="Sitka Text"/>
              </a:rPr>
              <a:t>Ideal transmission lines implemantation</a:t>
            </a:r>
            <a:endParaRPr b="0" lang="it-IT" sz="1800" spc="-1" strike="noStrike">
              <a:solidFill>
                <a:srgbClr val="000000"/>
              </a:solidFill>
              <a:latin typeface="Arial"/>
            </a:endParaRPr>
          </a:p>
          <a:p>
            <a:pPr marL="180000" indent="-216000">
              <a:lnSpc>
                <a:spcPct val="100000"/>
              </a:lnSpc>
              <a:spcAft>
                <a:spcPts val="1417"/>
              </a:spcAft>
              <a:buClr>
                <a:srgbClr val="000000"/>
              </a:buClr>
              <a:buFont typeface="OpenSymbol"/>
              <a:buAutoNum type="arabicParenR"/>
            </a:pPr>
            <a:r>
              <a:rPr b="0" lang="it-IT" sz="1800" spc="-1" strike="noStrike">
                <a:solidFill>
                  <a:srgbClr val="000000"/>
                </a:solidFill>
                <a:latin typeface="Sitka Text"/>
                <a:ea typeface="Arial"/>
              </a:rPr>
              <a:t> </a:t>
            </a:r>
            <a:r>
              <a:rPr b="0" lang="it-IT" sz="1800" spc="-1" strike="noStrike">
                <a:solidFill>
                  <a:srgbClr val="000000"/>
                </a:solidFill>
                <a:latin typeface="Sitka Text"/>
                <a:ea typeface="Arial"/>
              </a:rPr>
              <a:t>Employment of μ-strip substrate and electromagnetic simulation </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20"/>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OPTIMIZATION: N=4, band requirement selected + attentuation at 5.5</a:t>
            </a:r>
            <a:endParaRPr b="0" lang="it-IT" sz="2200" spc="-1" strike="noStrike">
              <a:solidFill>
                <a:srgbClr val="000000"/>
              </a:solidFill>
              <a:latin typeface="Arial"/>
            </a:endParaRPr>
          </a:p>
        </p:txBody>
      </p:sp>
      <p:pic>
        <p:nvPicPr>
          <p:cNvPr id="286" name="" descr=""/>
          <p:cNvPicPr/>
          <p:nvPr/>
        </p:nvPicPr>
        <p:blipFill>
          <a:blip r:embed="rId1"/>
          <a:stretch/>
        </p:blipFill>
        <p:spPr>
          <a:xfrm>
            <a:off x="8358120" y="1385280"/>
            <a:ext cx="2414520" cy="4662720"/>
          </a:xfrm>
          <a:prstGeom prst="rect">
            <a:avLst/>
          </a:prstGeom>
          <a:ln w="29160">
            <a:solidFill>
              <a:srgbClr val="3465a4"/>
            </a:solidFill>
            <a:round/>
          </a:ln>
        </p:spPr>
      </p:pic>
      <p:pic>
        <p:nvPicPr>
          <p:cNvPr id="287" name="" descr=""/>
          <p:cNvPicPr/>
          <p:nvPr/>
        </p:nvPicPr>
        <p:blipFill>
          <a:blip r:embed="rId2"/>
          <a:stretch/>
        </p:blipFill>
        <p:spPr>
          <a:xfrm>
            <a:off x="853920" y="1368360"/>
            <a:ext cx="6946560" cy="46598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21"/>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2: Ideal transmission lines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OPTIMIZATION: N=5, band requirement selected</a:t>
            </a:r>
            <a:endParaRPr b="0" lang="it-IT" sz="2200" spc="-1" strike="noStrike">
              <a:solidFill>
                <a:srgbClr val="000000"/>
              </a:solidFill>
              <a:latin typeface="Arial"/>
            </a:endParaRPr>
          </a:p>
        </p:txBody>
      </p:sp>
      <p:pic>
        <p:nvPicPr>
          <p:cNvPr id="289" name="" descr=""/>
          <p:cNvPicPr/>
          <p:nvPr/>
        </p:nvPicPr>
        <p:blipFill>
          <a:blip r:embed="rId1"/>
          <a:stretch/>
        </p:blipFill>
        <p:spPr>
          <a:xfrm>
            <a:off x="754560" y="1359720"/>
            <a:ext cx="6989040" cy="4688280"/>
          </a:xfrm>
          <a:prstGeom prst="rect">
            <a:avLst/>
          </a:prstGeom>
          <a:ln w="0">
            <a:noFill/>
          </a:ln>
        </p:spPr>
      </p:pic>
      <p:pic>
        <p:nvPicPr>
          <p:cNvPr id="290" name="" descr=""/>
          <p:cNvPicPr/>
          <p:nvPr/>
        </p:nvPicPr>
        <p:blipFill>
          <a:blip r:embed="rId2"/>
          <a:stretch/>
        </p:blipFill>
        <p:spPr>
          <a:xfrm>
            <a:off x="431640" y="1359720"/>
            <a:ext cx="2075040" cy="4676040"/>
          </a:xfrm>
          <a:prstGeom prst="rect">
            <a:avLst/>
          </a:prstGeom>
          <a:ln w="29160">
            <a:solidFill>
              <a:srgbClr val="3465a4"/>
            </a:solidFill>
            <a:round/>
          </a:ln>
        </p:spPr>
      </p:pic>
      <p:sp>
        <p:nvSpPr>
          <p:cNvPr id="291" name=""/>
          <p:cNvSpPr/>
          <p:nvPr/>
        </p:nvSpPr>
        <p:spPr>
          <a:xfrm>
            <a:off x="1365840" y="3778200"/>
            <a:ext cx="2218680" cy="3106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endParaRPr b="0" lang="it-IT" sz="1800" spc="-1" strike="noStrike">
              <a:solidFill>
                <a:srgbClr val="000000"/>
              </a:solidFill>
              <a:latin typeface="Arial"/>
            </a:endParaRPr>
          </a:p>
        </p:txBody>
      </p:sp>
      <p:pic>
        <p:nvPicPr>
          <p:cNvPr id="292" name="" descr=""/>
          <p:cNvPicPr/>
          <p:nvPr/>
        </p:nvPicPr>
        <p:blipFill>
          <a:blip r:embed="rId3"/>
          <a:stretch/>
        </p:blipFill>
        <p:spPr>
          <a:xfrm>
            <a:off x="8025120" y="4642200"/>
            <a:ext cx="3937680" cy="1177920"/>
          </a:xfrm>
          <a:prstGeom prst="rect">
            <a:avLst/>
          </a:prstGeom>
          <a:ln w="38160">
            <a:solidFill>
              <a:srgbClr val="3465a4"/>
            </a:solidFill>
            <a:round/>
          </a:ln>
        </p:spPr>
      </p:pic>
      <p:sp>
        <p:nvSpPr>
          <p:cNvPr id="293" name=""/>
          <p:cNvSpPr/>
          <p:nvPr/>
        </p:nvSpPr>
        <p:spPr>
          <a:xfrm>
            <a:off x="7966440" y="1444680"/>
            <a:ext cx="3594960" cy="2902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What the optimizer returns is a set of the values that it has the permit to modify such that the plot is the closest to the requirements. As we can see, once we zoom a lot, the reflection plot seems overpass the rejection in-band requirement, but since this is not the final step of the design we could accept it.</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23"/>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Microstrip Substrate</a:t>
            </a:r>
            <a:endParaRPr b="0" lang="it-IT" sz="2200" spc="-1" strike="noStrike">
              <a:solidFill>
                <a:srgbClr val="000000"/>
              </a:solidFill>
              <a:latin typeface="Arial"/>
            </a:endParaRPr>
          </a:p>
        </p:txBody>
      </p:sp>
      <p:sp>
        <p:nvSpPr>
          <p:cNvPr id="295" name=""/>
          <p:cNvSpPr/>
          <p:nvPr/>
        </p:nvSpPr>
        <p:spPr>
          <a:xfrm>
            <a:off x="663120" y="1274400"/>
            <a:ext cx="10622520" cy="999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ea typeface="Microsoft YaHei"/>
              </a:rPr>
              <a:t>First of all, exploiting the </a:t>
            </a:r>
            <a:r>
              <a:rPr b="0" i="1" lang="it-IT" sz="1800" spc="-1" strike="noStrike">
                <a:solidFill>
                  <a:srgbClr val="000000"/>
                </a:solidFill>
                <a:latin typeface="Sitka Text"/>
                <a:ea typeface="Microsoft YaHei"/>
              </a:rPr>
              <a:t>TxLine</a:t>
            </a:r>
            <a:r>
              <a:rPr b="0" lang="it-IT" sz="1800" spc="-1" strike="noStrike">
                <a:solidFill>
                  <a:srgbClr val="000000"/>
                </a:solidFill>
                <a:latin typeface="Sitka Text"/>
                <a:ea typeface="Microsoft YaHei"/>
              </a:rPr>
              <a:t> tool in the AWR </a:t>
            </a:r>
            <a:r>
              <a:rPr b="0" i="1" lang="it-IT" sz="1800" spc="-1" strike="noStrike">
                <a:solidFill>
                  <a:srgbClr val="000000"/>
                </a:solidFill>
                <a:latin typeface="Sitka Text"/>
                <a:ea typeface="Microsoft YaHei"/>
              </a:rPr>
              <a:t>script</a:t>
            </a:r>
            <a:r>
              <a:rPr b="0" lang="it-IT" sz="1800" spc="-1" strike="noStrike">
                <a:solidFill>
                  <a:srgbClr val="000000"/>
                </a:solidFill>
                <a:latin typeface="Sitka Text"/>
                <a:ea typeface="Microsoft YaHei"/>
              </a:rPr>
              <a:t> panel, the physical lenght and width of the transmission lines are derived. We have assumed an intrinsic impedance of 50 Ohm, a central frequency of 4.436 GHz and an electrical lenght of 180 deg. Secondly, with the element “MSUB” it is possible to define a substrate for the microstrip.</a:t>
            </a:r>
            <a:endParaRPr b="0" lang="it-IT" sz="1800" spc="-1" strike="noStrike">
              <a:solidFill>
                <a:srgbClr val="000000"/>
              </a:solidFill>
              <a:latin typeface="Arial"/>
            </a:endParaRPr>
          </a:p>
        </p:txBody>
      </p:sp>
      <p:pic>
        <p:nvPicPr>
          <p:cNvPr id="296" name="" descr=""/>
          <p:cNvPicPr/>
          <p:nvPr/>
        </p:nvPicPr>
        <p:blipFill>
          <a:blip r:embed="rId1"/>
          <a:stretch/>
        </p:blipFill>
        <p:spPr>
          <a:xfrm>
            <a:off x="820800" y="2534040"/>
            <a:ext cx="5945400" cy="3417840"/>
          </a:xfrm>
          <a:prstGeom prst="rect">
            <a:avLst/>
          </a:prstGeom>
          <a:ln w="29160">
            <a:solidFill>
              <a:srgbClr val="3465a4"/>
            </a:solidFill>
            <a:round/>
          </a:ln>
        </p:spPr>
      </p:pic>
      <p:pic>
        <p:nvPicPr>
          <p:cNvPr id="297" name="" descr=""/>
          <p:cNvPicPr/>
          <p:nvPr/>
        </p:nvPicPr>
        <p:blipFill>
          <a:blip r:embed="rId2"/>
          <a:stretch/>
        </p:blipFill>
        <p:spPr>
          <a:xfrm>
            <a:off x="7190280" y="2540520"/>
            <a:ext cx="3129840" cy="3414600"/>
          </a:xfrm>
          <a:prstGeom prst="rect">
            <a:avLst/>
          </a:prstGeom>
          <a:ln w="29160">
            <a:solidFill>
              <a:srgbClr val="3465a4"/>
            </a:solidFill>
            <a:round/>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
          <p:cNvSpPr/>
          <p:nvPr/>
        </p:nvSpPr>
        <p:spPr>
          <a:xfrm>
            <a:off x="0" y="1307520"/>
            <a:ext cx="12120120" cy="1456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The aim of the next step is to find the exact value of </a:t>
            </a:r>
            <a:r>
              <a:rPr b="0" i="1" lang="it-IT" sz="1800" spc="-1" strike="noStrike">
                <a:solidFill>
                  <a:srgbClr val="000000"/>
                </a:solidFill>
                <a:latin typeface="Sitka Text"/>
              </a:rPr>
              <a:t>spacing</a:t>
            </a:r>
            <a:r>
              <a:rPr b="0" lang="it-IT" sz="1800" spc="-1" strike="noStrike">
                <a:solidFill>
                  <a:srgbClr val="000000"/>
                </a:solidFill>
                <a:latin typeface="Sitka Text"/>
              </a:rPr>
              <a:t> characterizing the gap blocks.</a:t>
            </a:r>
            <a:endParaRPr b="0" lang="it-IT" sz="1800" spc="-1" strike="noStrike">
              <a:solidFill>
                <a:srgbClr val="000000"/>
              </a:solidFill>
              <a:latin typeface="Arial"/>
            </a:endParaRPr>
          </a:p>
          <a:p>
            <a:pPr>
              <a:lnSpc>
                <a:spcPct val="100000"/>
              </a:lnSpc>
            </a:pPr>
            <a:r>
              <a:rPr b="0" lang="it-IT" sz="1800" spc="-1" strike="noStrike" u="sng">
                <a:solidFill>
                  <a:srgbClr val="000000"/>
                </a:solidFill>
                <a:uFillTx/>
                <a:latin typeface="Sitka Text"/>
              </a:rPr>
              <a:t>This evaluation must be done for each gap</a:t>
            </a:r>
            <a:r>
              <a:rPr b="0" lang="it-IT" sz="1800" spc="-1" strike="noStrike">
                <a:solidFill>
                  <a:srgbClr val="000000"/>
                </a:solidFill>
                <a:latin typeface="Sitka Text"/>
              </a:rPr>
              <a:t>. The ports are set at the beginning of the lines, but we must shift them to coincide with the gap itself. This can be possible once we extracted the schematic.</a:t>
            </a:r>
            <a:endParaRPr b="0" lang="it-IT" sz="1800" spc="-1" strike="noStrike">
              <a:solidFill>
                <a:srgbClr val="000000"/>
              </a:solidFill>
              <a:latin typeface="Arial"/>
            </a:endParaRPr>
          </a:p>
        </p:txBody>
      </p:sp>
      <p:sp>
        <p:nvSpPr>
          <p:cNvPr id="299" name="PlaceHolder 22"/>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Microstrip Substrate</a:t>
            </a:r>
            <a:endParaRPr b="0" lang="it-IT" sz="2200" spc="-1" strike="noStrike">
              <a:solidFill>
                <a:srgbClr val="000000"/>
              </a:solidFill>
              <a:latin typeface="Arial"/>
            </a:endParaRPr>
          </a:p>
        </p:txBody>
      </p:sp>
      <p:pic>
        <p:nvPicPr>
          <p:cNvPr id="300" name="" descr=""/>
          <p:cNvPicPr/>
          <p:nvPr/>
        </p:nvPicPr>
        <p:blipFill>
          <a:blip r:embed="rId1"/>
          <a:stretch/>
        </p:blipFill>
        <p:spPr>
          <a:xfrm>
            <a:off x="1996920" y="2416680"/>
            <a:ext cx="8544960" cy="1731960"/>
          </a:xfrm>
          <a:prstGeom prst="rect">
            <a:avLst/>
          </a:prstGeom>
          <a:ln w="0">
            <a:noFill/>
          </a:ln>
        </p:spPr>
      </p:pic>
      <p:pic>
        <p:nvPicPr>
          <p:cNvPr id="301" name="" descr=""/>
          <p:cNvPicPr/>
          <p:nvPr/>
        </p:nvPicPr>
        <p:blipFill>
          <a:blip r:embed="rId2"/>
          <a:stretch/>
        </p:blipFill>
        <p:spPr>
          <a:xfrm>
            <a:off x="159840" y="4577400"/>
            <a:ext cx="11966400" cy="99288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
          <p:cNvSpPr/>
          <p:nvPr/>
        </p:nvSpPr>
        <p:spPr>
          <a:xfrm>
            <a:off x="7293600" y="1345680"/>
            <a:ext cx="4655520" cy="4575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In the plot we can see the values of specific admittance parameters, obtained by means of the AXIEM electromagentic simulation.</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 </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However, Cm_ij has been caclulated as B_ij / w0. </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Therefore, we just have to search for the value of </a:t>
            </a:r>
            <a:r>
              <a:rPr b="0" i="1" lang="it-IT" sz="1800" spc="-1" strike="noStrike">
                <a:solidFill>
                  <a:srgbClr val="000000"/>
                </a:solidFill>
                <a:latin typeface="Sitka Text"/>
              </a:rPr>
              <a:t>s </a:t>
            </a:r>
            <a:r>
              <a:rPr b="0" lang="it-IT" sz="1800" spc="-1" strike="noStrike">
                <a:solidFill>
                  <a:srgbClr val="000000"/>
                </a:solidFill>
                <a:latin typeface="Sitka Text"/>
              </a:rPr>
              <a:t>such that the absolute value of the imaginary part of </a:t>
            </a:r>
            <a:r>
              <a:rPr b="0" i="1" lang="it-IT" sz="1800" spc="-1" strike="noStrike">
                <a:solidFill>
                  <a:srgbClr val="000000"/>
                </a:solidFill>
                <a:latin typeface="Sitka Text"/>
              </a:rPr>
              <a:t>Y_21</a:t>
            </a:r>
            <a:r>
              <a:rPr b="0" lang="it-IT" sz="1800" spc="-1" strike="noStrike">
                <a:solidFill>
                  <a:srgbClr val="000000"/>
                </a:solidFill>
                <a:latin typeface="Sitka Text"/>
              </a:rPr>
              <a:t> is equal to the Bij.</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p:txBody>
      </p:sp>
      <mc:AlternateContent>
        <mc:Choice xmlns:a14="http://schemas.microsoft.com/office/drawing/2010/main" Requires="a14">
          <p:sp>
            <p:nvSpPr>
              <p:cNvPr id="303" name=""/>
              <p:cNvSpPr txBox="1"/>
              <p:nvPr/>
            </p:nvSpPr>
            <p:spPr>
              <a:xfrm>
                <a:off x="7507800" y="2761920"/>
                <a:ext cx="1420920" cy="574920"/>
              </a:xfrm>
              <a:prstGeom prst="rect">
                <a:avLst/>
              </a:prstGeom>
            </p:spPr>
            <p:txBody>
              <a:bodyPr/>
              <a:p>
                <a14:m>
                  <m:oMath xmlns:m="http://schemas.openxmlformats.org/officeDocument/2006/math">
                    <m:sSub>
                      <m:e>
                        <m:r>
                          <m:t xml:space="preserve">C</m:t>
                        </m:r>
                      </m:e>
                      <m:sub>
                        <m:r>
                          <m:t xml:space="preserve">m</m:t>
                        </m:r>
                      </m:sub>
                    </m:sSub>
                    <m:r>
                      <m:t xml:space="preserve">=</m:t>
                    </m:r>
                    <m:r>
                      <m:t xml:space="preserve">−</m:t>
                    </m:r>
                    <m:f>
                      <m:num>
                        <m:r>
                          <m:t xml:space="preserve">ℑ</m:t>
                        </m:r>
                        <m:d>
                          <m:dPr>
                            <m:begChr m:val="("/>
                            <m:endChr m:val=")"/>
                          </m:dPr>
                          <m:e>
                            <m:sSub>
                              <m:e>
                                <m:r>
                                  <m:t xml:space="preserve">Y</m:t>
                                </m:r>
                              </m:e>
                              <m:sub>
                                <m:r>
                                  <m:t xml:space="preserve">21</m:t>
                                </m:r>
                              </m:sub>
                            </m:sSub>
                          </m:e>
                        </m:d>
                      </m:num>
                      <m:den>
                        <m:sSub>
                          <m:e>
                            <m:r>
                              <m:t xml:space="preserve">ω</m:t>
                            </m:r>
                          </m:e>
                          <m:sub>
                            <m:r>
                              <m:t xml:space="preserve">0</m:t>
                            </m:r>
                          </m:sub>
                        </m:sSub>
                      </m:den>
                    </m:f>
                  </m:oMath>
                </a14:m>
              </a:p>
            </p:txBody>
          </p:sp>
        </mc:Choice>
        <mc:Fallback/>
      </mc:AlternateContent>
      <p:sp>
        <p:nvSpPr>
          <p:cNvPr id="304" name="PlaceHolder 24"/>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Microstrip Substrate</a:t>
            </a:r>
            <a:endParaRPr b="0" lang="it-IT" sz="2200" spc="-1" strike="noStrike">
              <a:solidFill>
                <a:srgbClr val="000000"/>
              </a:solidFill>
              <a:latin typeface="Arial"/>
            </a:endParaRPr>
          </a:p>
        </p:txBody>
      </p:sp>
      <p:pic>
        <p:nvPicPr>
          <p:cNvPr id="305" name="" descr=""/>
          <p:cNvPicPr/>
          <p:nvPr/>
        </p:nvPicPr>
        <p:blipFill>
          <a:blip r:embed="rId1"/>
          <a:stretch/>
        </p:blipFill>
        <p:spPr>
          <a:xfrm>
            <a:off x="148320" y="1345680"/>
            <a:ext cx="7090560" cy="4754880"/>
          </a:xfrm>
          <a:prstGeom prst="rect">
            <a:avLst/>
          </a:prstGeom>
          <a:ln w="0">
            <a:noFill/>
          </a:ln>
        </p:spPr>
      </p:pic>
      <mc:AlternateContent>
        <mc:Choice xmlns:a14="http://schemas.microsoft.com/office/drawing/2010/main" Requires="a14">
          <p:sp>
            <p:nvSpPr>
              <p:cNvPr id="306" name=""/>
              <p:cNvSpPr txBox="1"/>
              <p:nvPr/>
            </p:nvSpPr>
            <p:spPr>
              <a:xfrm>
                <a:off x="9892440" y="2761200"/>
                <a:ext cx="1784520" cy="611280"/>
              </a:xfrm>
              <a:prstGeom prst="rect">
                <a:avLst/>
              </a:prstGeom>
            </p:spPr>
            <p:txBody>
              <a:bodyPr/>
              <a:p>
                <a14:m>
                  <m:oMath xmlns:m="http://schemas.openxmlformats.org/officeDocument/2006/math">
                    <m:sSub>
                      <m:e>
                        <m:r>
                          <m:t xml:space="preserve">c</m:t>
                        </m:r>
                      </m:e>
                      <m:sub>
                        <m:r>
                          <m:t xml:space="preserve">p</m:t>
                        </m:r>
                      </m:sub>
                    </m:sSub>
                    <m:r>
                      <m:t xml:space="preserve">=</m:t>
                    </m:r>
                    <m:f>
                      <m:num>
                        <m:r>
                          <m:t xml:space="preserve">ℑ</m:t>
                        </m:r>
                        <m:d>
                          <m:dPr>
                            <m:begChr m:val="("/>
                            <m:endChr m:val=")"/>
                          </m:dPr>
                          <m:e>
                            <m:sSub>
                              <m:e>
                                <m:r>
                                  <m:t xml:space="preserve">Y</m:t>
                                </m:r>
                              </m:e>
                              <m:sub>
                                <m:r>
                                  <m:t xml:space="preserve">11</m:t>
                                </m:r>
                              </m:sub>
                            </m:sSub>
                            <m:r>
                              <m:t xml:space="preserve">+</m:t>
                            </m:r>
                            <m:sSub>
                              <m:e>
                                <m:r>
                                  <m:t xml:space="preserve">Y</m:t>
                                </m:r>
                              </m:e>
                              <m:sub>
                                <m:r>
                                  <m:t xml:space="preserve">21</m:t>
                                </m:r>
                              </m:sub>
                            </m:sSub>
                          </m:e>
                        </m:d>
                      </m:num>
                      <m:den>
                        <m:sSub>
                          <m:e>
                            <m:r>
                              <m:t xml:space="preserve">ω</m:t>
                            </m:r>
                          </m:e>
                          <m:sub>
                            <m:r>
                              <m:t xml:space="preserve">0</m:t>
                            </m:r>
                          </m:sub>
                        </m:sSub>
                      </m:den>
                    </m:f>
                  </m:oMath>
                </a14:m>
              </a:p>
            </p:txBody>
          </p:sp>
        </mc:Choice>
        <mc:Fallback/>
      </mc:AlternateContent>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PlaceHolder 25"/>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Microstrip Substrate</a:t>
            </a:r>
            <a:endParaRPr b="0" lang="it-IT" sz="2200" spc="-1" strike="noStrike">
              <a:solidFill>
                <a:srgbClr val="000000"/>
              </a:solidFill>
              <a:latin typeface="Arial"/>
            </a:endParaRPr>
          </a:p>
        </p:txBody>
      </p:sp>
      <p:sp>
        <p:nvSpPr>
          <p:cNvPr id="308" name=""/>
          <p:cNvSpPr/>
          <p:nvPr/>
        </p:nvSpPr>
        <p:spPr>
          <a:xfrm>
            <a:off x="7036200" y="1395360"/>
            <a:ext cx="4933440" cy="44910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For the parameters fixed in the schematic we obtain a value of Y_21, that is too small. We need to change the tunable parameters in order to find at least the higher value of suscepptance, 0.0129,  referred to the first and last gaps (i.e. the inverters).</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We must keep in mind that we can change the spacing and the width of the transmission line. If we decrease the spacing until 0.5 mm we obtain the plot aside. Obviously, it’s not enough.</a:t>
            </a:r>
            <a:endParaRPr b="0" lang="it-IT" sz="1800" spc="-1" strike="noStrike">
              <a:solidFill>
                <a:srgbClr val="000000"/>
              </a:solidFill>
              <a:latin typeface="Arial"/>
            </a:endParaRPr>
          </a:p>
        </p:txBody>
      </p:sp>
      <p:pic>
        <p:nvPicPr>
          <p:cNvPr id="309" name="" descr=""/>
          <p:cNvPicPr/>
          <p:nvPr/>
        </p:nvPicPr>
        <p:blipFill>
          <a:blip r:embed="rId1"/>
          <a:stretch/>
        </p:blipFill>
        <p:spPr>
          <a:xfrm>
            <a:off x="93600" y="1380600"/>
            <a:ext cx="6546240" cy="437688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PlaceHolder 26"/>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Microstrip Substrate</a:t>
            </a:r>
            <a:endParaRPr b="0" lang="it-IT" sz="2200" spc="-1" strike="noStrike">
              <a:solidFill>
                <a:srgbClr val="000000"/>
              </a:solidFill>
              <a:latin typeface="Arial"/>
            </a:endParaRPr>
          </a:p>
        </p:txBody>
      </p:sp>
      <p:pic>
        <p:nvPicPr>
          <p:cNvPr id="311" name="" descr=""/>
          <p:cNvPicPr/>
          <p:nvPr/>
        </p:nvPicPr>
        <p:blipFill>
          <a:blip r:embed="rId1"/>
          <a:stretch/>
        </p:blipFill>
        <p:spPr>
          <a:xfrm>
            <a:off x="55800" y="1320480"/>
            <a:ext cx="7127640" cy="4696560"/>
          </a:xfrm>
          <a:prstGeom prst="rect">
            <a:avLst/>
          </a:prstGeom>
          <a:ln w="0">
            <a:noFill/>
          </a:ln>
        </p:spPr>
      </p:pic>
      <p:sp>
        <p:nvSpPr>
          <p:cNvPr id="312" name=""/>
          <p:cNvSpPr/>
          <p:nvPr/>
        </p:nvSpPr>
        <p:spPr>
          <a:xfrm>
            <a:off x="7531200" y="1434960"/>
            <a:ext cx="4339440" cy="3211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The searched value is practically 10 times bigger than what we obtain with a s of 0.02 mm. </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We can try to improve the coupling increasing the width of the lines.</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However in this case also the impendance will change and the suscepptance values as well.</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30"/>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Microstrip Substrate</a:t>
            </a:r>
            <a:endParaRPr b="0" lang="it-IT" sz="2200" spc="-1" strike="noStrike">
              <a:solidFill>
                <a:srgbClr val="000000"/>
              </a:solidFill>
              <a:latin typeface="Arial"/>
            </a:endParaRPr>
          </a:p>
        </p:txBody>
      </p:sp>
      <p:pic>
        <p:nvPicPr>
          <p:cNvPr id="314" name="" descr=""/>
          <p:cNvPicPr/>
          <p:nvPr/>
        </p:nvPicPr>
        <p:blipFill>
          <a:blip r:embed="rId1"/>
          <a:stretch/>
        </p:blipFill>
        <p:spPr>
          <a:xfrm>
            <a:off x="0" y="1293120"/>
            <a:ext cx="7234560" cy="4811040"/>
          </a:xfrm>
          <a:prstGeom prst="rect">
            <a:avLst/>
          </a:prstGeom>
          <a:ln w="0">
            <a:noFill/>
          </a:ln>
        </p:spPr>
      </p:pic>
      <p:pic>
        <p:nvPicPr>
          <p:cNvPr id="315" name="" descr=""/>
          <p:cNvPicPr/>
          <p:nvPr/>
        </p:nvPicPr>
        <p:blipFill>
          <a:blip r:embed="rId2"/>
          <a:stretch/>
        </p:blipFill>
        <p:spPr>
          <a:xfrm>
            <a:off x="4665600" y="1389240"/>
            <a:ext cx="7364880" cy="1297800"/>
          </a:xfrm>
          <a:prstGeom prst="rect">
            <a:avLst/>
          </a:prstGeom>
          <a:ln w="0">
            <a:noFill/>
          </a:ln>
        </p:spPr>
      </p:pic>
      <p:sp>
        <p:nvSpPr>
          <p:cNvPr id="316" name=""/>
          <p:cNvSpPr/>
          <p:nvPr/>
        </p:nvSpPr>
        <p:spPr>
          <a:xfrm>
            <a:off x="7237800" y="2869920"/>
            <a:ext cx="4428720" cy="3092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This is a very extreme situation, where it has been considered the highest value of width achievable before going over its higher bound, that is the half of the wavelength corresponding to the central frequency.</a:t>
            </a:r>
            <a:endParaRPr b="0" lang="it-IT" sz="1800" spc="-1" strike="noStrike">
              <a:solidFill>
                <a:srgbClr val="000000"/>
              </a:solidFill>
              <a:latin typeface="Arial"/>
            </a:endParaRPr>
          </a:p>
          <a:p>
            <a:pPr>
              <a:lnSpc>
                <a:spcPct val="100000"/>
              </a:lnSpc>
            </a:pPr>
            <a:r>
              <a:rPr b="1" lang="it-IT" sz="1800" spc="-1" strike="noStrike">
                <a:solidFill>
                  <a:srgbClr val="000000"/>
                </a:solidFill>
                <a:latin typeface="Sitka Text"/>
              </a:rPr>
              <a:t>We must rely on different devices to model the gaps and increase the coupling.</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PlaceHolder 27"/>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Interdigital Capacitors (MICAP1)</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Initial schematic ( the parameters are set automatically to default values)</a:t>
            </a:r>
            <a:endParaRPr b="0" lang="it-IT" sz="2200" spc="-1" strike="noStrike">
              <a:solidFill>
                <a:srgbClr val="000000"/>
              </a:solidFill>
              <a:latin typeface="Arial"/>
            </a:endParaRPr>
          </a:p>
        </p:txBody>
      </p:sp>
      <p:pic>
        <p:nvPicPr>
          <p:cNvPr id="318" name="" descr=""/>
          <p:cNvPicPr/>
          <p:nvPr/>
        </p:nvPicPr>
        <p:blipFill>
          <a:blip r:embed="rId1"/>
          <a:stretch/>
        </p:blipFill>
        <p:spPr>
          <a:xfrm>
            <a:off x="1354680" y="1761120"/>
            <a:ext cx="10061640" cy="3729240"/>
          </a:xfrm>
          <a:prstGeom prst="rect">
            <a:avLst/>
          </a:prstGeom>
          <a:ln w="12600">
            <a:solidFill>
              <a:srgbClr val="000000"/>
            </a:solidFill>
            <a:round/>
          </a:ln>
        </p:spPr>
      </p:pic>
      <p:sp>
        <p:nvSpPr>
          <p:cNvPr id="319" name=""/>
          <p:cNvSpPr/>
          <p:nvPr/>
        </p:nvSpPr>
        <p:spPr>
          <a:xfrm>
            <a:off x="3117240" y="1890360"/>
            <a:ext cx="2264400" cy="1124640"/>
          </a:xfrm>
          <a:prstGeom prst="rect">
            <a:avLst/>
          </a:prstGeom>
          <a:noFill/>
          <a:ln w="12600">
            <a:solidFill>
              <a:srgbClr val="000000"/>
            </a:solidFill>
            <a:round/>
          </a:ln>
        </p:spPr>
        <p:style>
          <a:lnRef idx="0"/>
          <a:fillRef idx="0"/>
          <a:effectRef idx="0"/>
          <a:fontRef idx="minor"/>
        </p:style>
        <p:txBody>
          <a:bodyPr lIns="96120" rIns="96120" tIns="51120" bIns="51120" anchor="t">
            <a:noAutofit/>
          </a:bodyPr>
          <a:p>
            <a:pPr>
              <a:lnSpc>
                <a:spcPct val="100000"/>
              </a:lnSpc>
            </a:pPr>
            <a:r>
              <a:rPr b="0" lang="it-IT" sz="1800" spc="-1" strike="noStrike">
                <a:solidFill>
                  <a:srgbClr val="000000"/>
                </a:solidFill>
                <a:latin typeface="Arial"/>
              </a:rPr>
              <a:t>TxLine:</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Z_c = 34.4242</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L = 20.4662</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W = 5 mm</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PlaceHolder 28"/>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Interdigital Capacitors (MICAP1)</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Gap 01/45</a:t>
            </a:r>
            <a:endParaRPr b="0" lang="it-IT" sz="2200" spc="-1" strike="noStrike">
              <a:solidFill>
                <a:srgbClr val="000000"/>
              </a:solidFill>
              <a:latin typeface="Arial"/>
            </a:endParaRPr>
          </a:p>
        </p:txBody>
      </p:sp>
      <p:pic>
        <p:nvPicPr>
          <p:cNvPr id="321" name="" descr=""/>
          <p:cNvPicPr/>
          <p:nvPr/>
        </p:nvPicPr>
        <p:blipFill>
          <a:blip r:embed="rId1"/>
          <a:stretch/>
        </p:blipFill>
        <p:spPr>
          <a:xfrm>
            <a:off x="61560" y="1279440"/>
            <a:ext cx="7190640" cy="4825800"/>
          </a:xfrm>
          <a:prstGeom prst="rect">
            <a:avLst/>
          </a:prstGeom>
          <a:ln w="0">
            <a:noFill/>
          </a:ln>
        </p:spPr>
      </p:pic>
      <p:sp>
        <p:nvSpPr>
          <p:cNvPr id="322" name=""/>
          <p:cNvSpPr/>
          <p:nvPr/>
        </p:nvSpPr>
        <p:spPr>
          <a:xfrm>
            <a:off x="7254000" y="1335960"/>
            <a:ext cx="4857120" cy="469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Arial"/>
              </a:rPr>
              <a:t>B_01 = 0,01422</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W = 0,32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S = 0,2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G = 1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L = 1,878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N = 10</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Cp_15 = (0,02242-0,01422)/27,87= 0,2942 pF</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384840" y="139320"/>
            <a:ext cx="11427480" cy="826200"/>
          </a:xfrm>
          <a:prstGeom prst="rect">
            <a:avLst/>
          </a:prstGeom>
          <a:noFill/>
          <a:ln w="0">
            <a:noFill/>
          </a:ln>
        </p:spPr>
        <p:txBody>
          <a:bodyPr lIns="91440" rIns="91440" tIns="45720" bIns="45720" anchor="t">
            <a:noAutofit/>
          </a:bodyPr>
          <a:p>
            <a:pPr indent="0" defTabSz="457200">
              <a:lnSpc>
                <a:spcPct val="100000"/>
              </a:lnSpc>
              <a:buNone/>
              <a:tabLst>
                <a:tab algn="l" pos="0"/>
              </a:tabLst>
            </a:pPr>
            <a:r>
              <a:rPr b="1" lang="it-IT" sz="2200" spc="-1" strike="noStrike" u="sng">
                <a:solidFill>
                  <a:schemeClr val="lt1"/>
                </a:solidFill>
                <a:uFillTx/>
                <a:latin typeface="Calibri"/>
              </a:rPr>
              <a:t>END-COUPLED FILTER: technical specifications</a:t>
            </a:r>
            <a:endParaRPr b="0" lang="it-IT" sz="2200" spc="-1" strike="noStrike">
              <a:solidFill>
                <a:srgbClr val="000000"/>
              </a:solidFill>
              <a:latin typeface="Arial"/>
            </a:endParaRPr>
          </a:p>
        </p:txBody>
      </p:sp>
      <p:graphicFrame>
        <p:nvGraphicFramePr>
          <p:cNvPr id="225" name=""/>
          <p:cNvGraphicFramePr/>
          <p:nvPr/>
        </p:nvGraphicFramePr>
        <p:xfrm>
          <a:off x="2524680" y="1573200"/>
          <a:ext cx="7176240" cy="4146480"/>
        </p:xfrm>
        <a:graphic>
          <a:graphicData uri="http://schemas.openxmlformats.org/drawingml/2006/table">
            <a:tbl>
              <a:tblPr/>
              <a:tblGrid>
                <a:gridCol w="3412800"/>
                <a:gridCol w="3763800"/>
              </a:tblGrid>
              <a:tr h="408600">
                <a:tc>
                  <a:txBody>
                    <a:bodyPr lIns="36000" rIns="36000" anchor="ctr">
                      <a:noAutofit/>
                    </a:bodyPr>
                    <a:p>
                      <a:pPr algn="ctr">
                        <a:lnSpc>
                          <a:spcPct val="100000"/>
                        </a:lnSpc>
                      </a:pPr>
                      <a:r>
                        <a:rPr b="1" lang="it-IT" sz="1800" spc="-1" strike="noStrike">
                          <a:solidFill>
                            <a:srgbClr val="ffffff"/>
                          </a:solidFill>
                          <a:latin typeface="Sitka Text"/>
                        </a:rPr>
                        <a:t>Parameters</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2a6099"/>
                    </a:solidFill>
                  </a:tcPr>
                </a:tc>
                <a:tc>
                  <a:txBody>
                    <a:bodyPr lIns="36000" rIns="36000" anchor="ctr">
                      <a:noAutofit/>
                    </a:bodyPr>
                    <a:p>
                      <a:pPr algn="ctr">
                        <a:lnSpc>
                          <a:spcPct val="100000"/>
                        </a:lnSpc>
                      </a:pPr>
                      <a:r>
                        <a:rPr b="1" lang="it-IT" sz="1800" spc="-1" strike="noStrike">
                          <a:solidFill>
                            <a:srgbClr val="ffffff"/>
                          </a:solidFill>
                          <a:latin typeface="Sitka Text"/>
                        </a:rPr>
                        <a:t>Required values</a:t>
                      </a:r>
                      <a:endParaRPr b="0" lang="it-IT" sz="1800" spc="-1" strike="noStrike">
                        <a:solidFill>
                          <a:srgbClr val="000000"/>
                        </a:solidFill>
                        <a:latin typeface="Arial"/>
                      </a:endParaRPr>
                    </a:p>
                  </a:txBody>
                  <a:tcPr anchor="ctr" marL="36000" marR="36000">
                    <a:lnL w="12240">
                      <a:no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2a6099"/>
                    </a:solidFill>
                  </a:tcPr>
                </a:tc>
              </a:tr>
              <a:tr h="376560">
                <a:tc>
                  <a:txBody>
                    <a:bodyPr lIns="36000" rIns="36000" anchor="ctr">
                      <a:noAutofit/>
                    </a:bodyPr>
                    <a:p>
                      <a:pPr algn="ctr">
                        <a:lnSpc>
                          <a:spcPct val="100000"/>
                        </a:lnSpc>
                      </a:pPr>
                      <a:r>
                        <a:rPr b="0" lang="it-IT" sz="1800" spc="-1" strike="noStrike">
                          <a:solidFill>
                            <a:srgbClr val="000000"/>
                          </a:solidFill>
                          <a:latin typeface="Sitka Text"/>
                        </a:rPr>
                        <a:t>Dielectric Substrate</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12240">
                      <a:noFill/>
                      <a:prstDash val="solid"/>
                    </a:lnT>
                    <a:lnB w="21600">
                      <a:solidFill>
                        <a:srgbClr val="ffffff"/>
                      </a:solidFill>
                      <a:prstDash val="solid"/>
                    </a:lnB>
                    <a:solidFill>
                      <a:srgbClr val="dee6ef"/>
                    </a:solidFill>
                  </a:tcPr>
                </a:tc>
                <a:tc>
                  <a:txBody>
                    <a:bodyPr lIns="36000" rIns="36000" anchor="ctr">
                      <a:noAutofit/>
                    </a:bodyPr>
                    <a:p>
                      <a:pPr algn="ctr">
                        <a:lnSpc>
                          <a:spcPct val="100000"/>
                        </a:lnSpc>
                      </a:pPr>
                      <a:r>
                        <a:rPr b="0" lang="it-IT" sz="1800" spc="-1" strike="noStrike">
                          <a:solidFill>
                            <a:srgbClr val="000000"/>
                          </a:solidFill>
                          <a:latin typeface="Sitka Text"/>
                          <a:ea typeface="Sitka Text"/>
                        </a:rPr>
                        <a:t>ε = 3.2</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12240">
                      <a:noFill/>
                      <a:prstDash val="solid"/>
                    </a:lnT>
                    <a:lnB w="21600">
                      <a:solidFill>
                        <a:srgbClr val="ffffff"/>
                      </a:solidFill>
                      <a:prstDash val="solid"/>
                    </a:lnB>
                    <a:solidFill>
                      <a:srgbClr val="dde8cb"/>
                    </a:solidFill>
                  </a:tcPr>
                </a:tc>
              </a:tr>
              <a:tr h="576360">
                <a:tc>
                  <a:txBody>
                    <a:bodyPr lIns="36000" rIns="36000" anchor="ctr">
                      <a:noAutofit/>
                    </a:bodyPr>
                    <a:p>
                      <a:pPr algn="ctr">
                        <a:lnSpc>
                          <a:spcPct val="100000"/>
                        </a:lnSpc>
                      </a:pPr>
                      <a:r>
                        <a:rPr b="0" lang="it-IT" sz="1800" spc="-1" strike="noStrike">
                          <a:solidFill>
                            <a:srgbClr val="000000"/>
                          </a:solidFill>
                          <a:latin typeface="Sitka Text"/>
                        </a:rPr>
                        <a:t>Dielectric thickness</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ee6ef"/>
                    </a:solidFill>
                  </a:tcPr>
                </a:tc>
                <a:tc>
                  <a:txBody>
                    <a:bodyPr lIns="36000" rIns="36000" anchor="ctr">
                      <a:noAutofit/>
                    </a:bodyPr>
                    <a:p>
                      <a:pPr algn="ctr">
                        <a:lnSpc>
                          <a:spcPct val="100000"/>
                        </a:lnSpc>
                      </a:pPr>
                      <a:r>
                        <a:rPr b="0" lang="it-IT" sz="1800" spc="-1" strike="noStrike">
                          <a:solidFill>
                            <a:srgbClr val="000000"/>
                          </a:solidFill>
                          <a:latin typeface="Sitka Text"/>
                        </a:rPr>
                        <a:t>1.2 mm</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de8cb"/>
                    </a:solidFill>
                  </a:tcPr>
                </a:tc>
              </a:tr>
              <a:tr h="576360">
                <a:tc>
                  <a:txBody>
                    <a:bodyPr lIns="36000" rIns="36000" anchor="ctr">
                      <a:noAutofit/>
                    </a:bodyPr>
                    <a:p>
                      <a:pPr algn="ctr">
                        <a:lnSpc>
                          <a:spcPct val="100000"/>
                        </a:lnSpc>
                      </a:pPr>
                      <a:r>
                        <a:rPr b="0" lang="it-IT" sz="1800" spc="-1" strike="noStrike">
                          <a:solidFill>
                            <a:srgbClr val="000000"/>
                          </a:solidFill>
                          <a:latin typeface="Sitka Text"/>
                        </a:rPr>
                        <a:t>Metal thickness</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ee6ef"/>
                    </a:solidFill>
                  </a:tcPr>
                </a:tc>
                <a:tc>
                  <a:txBody>
                    <a:bodyPr lIns="36000" rIns="36000" anchor="ctr">
                      <a:noAutofit/>
                    </a:bodyPr>
                    <a:p>
                      <a:pPr algn="ctr">
                        <a:lnSpc>
                          <a:spcPct val="100000"/>
                        </a:lnSpc>
                      </a:pPr>
                      <a:r>
                        <a:rPr b="0" lang="it-IT" sz="1800" spc="-1" strike="noStrike">
                          <a:solidFill>
                            <a:srgbClr val="000000"/>
                          </a:solidFill>
                          <a:latin typeface="Sitka Text"/>
                        </a:rPr>
                        <a:t>5 </a:t>
                      </a:r>
                      <a:r>
                        <a:rPr b="0" lang="it-IT" sz="1800" spc="-1" strike="noStrike">
                          <a:solidFill>
                            <a:srgbClr val="000000"/>
                          </a:solidFill>
                          <a:latin typeface="Sitka Text"/>
                          <a:ea typeface="Arial"/>
                        </a:rPr>
                        <a:t>μm</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de8cb"/>
                    </a:solidFill>
                  </a:tcPr>
                </a:tc>
              </a:tr>
              <a:tr h="576360">
                <a:tc>
                  <a:txBody>
                    <a:bodyPr lIns="36000" rIns="36000" anchor="ctr">
                      <a:noAutofit/>
                    </a:bodyPr>
                    <a:p>
                      <a:pPr algn="ctr">
                        <a:lnSpc>
                          <a:spcPct val="100000"/>
                        </a:lnSpc>
                      </a:pPr>
                      <a:r>
                        <a:rPr b="0" lang="it-IT" sz="1800" spc="-1" strike="noStrike">
                          <a:solidFill>
                            <a:srgbClr val="000000"/>
                          </a:solidFill>
                          <a:latin typeface="Sitka Text"/>
                        </a:rPr>
                        <a:t>Passband</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ee6ef"/>
                    </a:solidFill>
                  </a:tcPr>
                </a:tc>
                <a:tc>
                  <a:txBody>
                    <a:bodyPr lIns="36000" rIns="36000" anchor="ctr">
                      <a:noAutofit/>
                    </a:bodyPr>
                    <a:p>
                      <a:pPr algn="ctr">
                        <a:lnSpc>
                          <a:spcPct val="100000"/>
                        </a:lnSpc>
                      </a:pPr>
                      <a:r>
                        <a:rPr b="0" lang="it-IT" sz="1800" spc="-1" strike="noStrike">
                          <a:solidFill>
                            <a:srgbClr val="000000"/>
                          </a:solidFill>
                          <a:latin typeface="Sitka Text"/>
                        </a:rPr>
                        <a:t>4.1 – 4.8 GHz</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de8cb"/>
                    </a:solidFill>
                  </a:tcPr>
                </a:tc>
              </a:tr>
              <a:tr h="576360">
                <a:tc>
                  <a:txBody>
                    <a:bodyPr lIns="36000" rIns="36000" anchor="ctr">
                      <a:noAutofit/>
                    </a:bodyPr>
                    <a:p>
                      <a:pPr algn="ctr">
                        <a:lnSpc>
                          <a:spcPct val="100000"/>
                        </a:lnSpc>
                      </a:pPr>
                      <a:r>
                        <a:rPr b="0" lang="it-IT" sz="1800" spc="-1" strike="noStrike">
                          <a:solidFill>
                            <a:srgbClr val="000000"/>
                          </a:solidFill>
                          <a:latin typeface="Sitka Text"/>
                        </a:rPr>
                        <a:t>Return Loss</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ee6ef"/>
                    </a:solidFill>
                  </a:tcPr>
                </a:tc>
                <a:tc>
                  <a:txBody>
                    <a:bodyPr lIns="36000" rIns="36000" anchor="ctr">
                      <a:noAutofit/>
                    </a:bodyPr>
                    <a:p>
                      <a:pPr algn="ctr">
                        <a:lnSpc>
                          <a:spcPct val="100000"/>
                        </a:lnSpc>
                      </a:pPr>
                      <a:r>
                        <a:rPr b="0" lang="it-IT" sz="1800" spc="-1" strike="noStrike">
                          <a:solidFill>
                            <a:srgbClr val="000000"/>
                          </a:solidFill>
                          <a:latin typeface="Sitka Text"/>
                        </a:rPr>
                        <a:t>18 dB</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de8cb"/>
                    </a:solidFill>
                  </a:tcPr>
                </a:tc>
              </a:tr>
              <a:tr h="577800">
                <a:tc>
                  <a:txBody>
                    <a:bodyPr lIns="36000" rIns="36000" anchor="ctr">
                      <a:noAutofit/>
                    </a:bodyPr>
                    <a:p>
                      <a:pPr algn="ctr">
                        <a:lnSpc>
                          <a:spcPct val="100000"/>
                        </a:lnSpc>
                      </a:pPr>
                      <a:r>
                        <a:rPr b="0" lang="it-IT" sz="1800" spc="-1" strike="noStrike">
                          <a:solidFill>
                            <a:srgbClr val="000000"/>
                          </a:solidFill>
                          <a:latin typeface="Sitka Text"/>
                        </a:rPr>
                        <a:t>Attenuation 1</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ee6ef"/>
                    </a:solidFill>
                  </a:tcPr>
                </a:tc>
                <a:tc>
                  <a:txBody>
                    <a:bodyPr lIns="36000" rIns="36000" anchor="ctr">
                      <a:noAutofit/>
                    </a:bodyPr>
                    <a:p>
                      <a:pPr algn="ctr">
                        <a:lnSpc>
                          <a:spcPct val="100000"/>
                        </a:lnSpc>
                      </a:pPr>
                      <a:r>
                        <a:rPr b="0" lang="it-IT" sz="1800" spc="-1" strike="noStrike">
                          <a:solidFill>
                            <a:srgbClr val="000000"/>
                          </a:solidFill>
                          <a:latin typeface="Sitka Text"/>
                        </a:rPr>
                        <a:t>40 db at 3 GHz</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de8cb"/>
                    </a:solidFill>
                  </a:tcPr>
                </a:tc>
              </a:tr>
              <a:tr h="478080">
                <a:tc>
                  <a:txBody>
                    <a:bodyPr lIns="36000" rIns="36000" anchor="ctr">
                      <a:noAutofit/>
                    </a:bodyPr>
                    <a:p>
                      <a:pPr algn="ctr">
                        <a:lnSpc>
                          <a:spcPct val="100000"/>
                        </a:lnSpc>
                      </a:pPr>
                      <a:r>
                        <a:rPr b="0" lang="it-IT" sz="1800" spc="-1" strike="noStrike">
                          <a:solidFill>
                            <a:srgbClr val="000000"/>
                          </a:solidFill>
                          <a:latin typeface="Sitka Text"/>
                        </a:rPr>
                        <a:t>Attenuation 2</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ee6ef"/>
                    </a:solidFill>
                  </a:tcPr>
                </a:tc>
                <a:tc>
                  <a:txBody>
                    <a:bodyPr lIns="36000" rIns="36000" anchor="ctr">
                      <a:noAutofit/>
                    </a:bodyPr>
                    <a:p>
                      <a:pPr algn="ctr">
                        <a:lnSpc>
                          <a:spcPct val="100000"/>
                        </a:lnSpc>
                      </a:pPr>
                      <a:r>
                        <a:rPr b="0" lang="it-IT" sz="1800" spc="-1" strike="noStrike">
                          <a:solidFill>
                            <a:srgbClr val="000000"/>
                          </a:solidFill>
                          <a:latin typeface="Sitka Text"/>
                        </a:rPr>
                        <a:t>35 dB at 5.5 GHz</a:t>
                      </a:r>
                      <a:endParaRPr b="0" lang="it-IT" sz="1800" spc="-1" strike="noStrike">
                        <a:solidFill>
                          <a:srgbClr val="000000"/>
                        </a:solidFill>
                        <a:latin typeface="Arial"/>
                      </a:endParaRPr>
                    </a:p>
                  </a:txBody>
                  <a:tcPr anchor="ctr" marL="36000" marR="36000">
                    <a:lnL w="21600">
                      <a:solidFill>
                        <a:srgbClr val="ffffff"/>
                      </a:solidFill>
                      <a:prstDash val="solid"/>
                    </a:lnL>
                    <a:lnR w="21600">
                      <a:solidFill>
                        <a:srgbClr val="ffffff"/>
                      </a:solidFill>
                      <a:prstDash val="solid"/>
                    </a:lnR>
                    <a:lnT w="21600">
                      <a:solidFill>
                        <a:srgbClr val="ffffff"/>
                      </a:solidFill>
                      <a:prstDash val="solid"/>
                    </a:lnT>
                    <a:lnB w="21600">
                      <a:solidFill>
                        <a:srgbClr val="ffffff"/>
                      </a:solidFill>
                      <a:prstDash val="solid"/>
                    </a:lnB>
                    <a:solidFill>
                      <a:srgbClr val="dde8cb"/>
                    </a:solidFill>
                  </a:tcPr>
                </a:tc>
              </a:tr>
            </a:tbl>
          </a:graphicData>
        </a:graphic>
      </p:graphicFrame>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29"/>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Interdigital Capacitors (MICAP1)</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Gap 12/34</a:t>
            </a:r>
            <a:endParaRPr b="0" lang="it-IT" sz="2200" spc="-1" strike="noStrike">
              <a:solidFill>
                <a:srgbClr val="000000"/>
              </a:solidFill>
              <a:latin typeface="Arial"/>
            </a:endParaRPr>
          </a:p>
        </p:txBody>
      </p:sp>
      <p:pic>
        <p:nvPicPr>
          <p:cNvPr id="324" name="" descr=""/>
          <p:cNvPicPr/>
          <p:nvPr/>
        </p:nvPicPr>
        <p:blipFill>
          <a:blip r:embed="rId1"/>
          <a:stretch/>
        </p:blipFill>
        <p:spPr>
          <a:xfrm>
            <a:off x="0" y="1310400"/>
            <a:ext cx="7177680" cy="4788720"/>
          </a:xfrm>
          <a:prstGeom prst="rect">
            <a:avLst/>
          </a:prstGeom>
          <a:ln w="0">
            <a:noFill/>
          </a:ln>
        </p:spPr>
      </p:pic>
      <p:sp>
        <p:nvSpPr>
          <p:cNvPr id="325" name=""/>
          <p:cNvSpPr/>
          <p:nvPr/>
        </p:nvSpPr>
        <p:spPr>
          <a:xfrm>
            <a:off x="7179480" y="1369800"/>
            <a:ext cx="5070240" cy="469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Arial"/>
              </a:rPr>
              <a:t>B_12 = 0,006525</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W = 0,32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S = 0,2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G = 0,8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L = 1,163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N = 10</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Cp_23 = (0,01225-0,006524)/27,87= 0,2054 pF</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31"/>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Interdigital Capacitors (MICAP1)</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Gap 23/34</a:t>
            </a:r>
            <a:endParaRPr b="0" lang="it-IT" sz="2200" spc="-1" strike="noStrike">
              <a:solidFill>
                <a:srgbClr val="000000"/>
              </a:solidFill>
              <a:latin typeface="Arial"/>
            </a:endParaRPr>
          </a:p>
        </p:txBody>
      </p:sp>
      <p:pic>
        <p:nvPicPr>
          <p:cNvPr id="327" name="" descr=""/>
          <p:cNvPicPr/>
          <p:nvPr/>
        </p:nvPicPr>
        <p:blipFill>
          <a:blip r:embed="rId1"/>
          <a:stretch/>
        </p:blipFill>
        <p:spPr>
          <a:xfrm>
            <a:off x="0" y="1260720"/>
            <a:ext cx="7214400" cy="4803840"/>
          </a:xfrm>
          <a:prstGeom prst="rect">
            <a:avLst/>
          </a:prstGeom>
          <a:ln w="0">
            <a:noFill/>
          </a:ln>
        </p:spPr>
      </p:pic>
      <p:sp>
        <p:nvSpPr>
          <p:cNvPr id="328" name=""/>
          <p:cNvSpPr/>
          <p:nvPr/>
        </p:nvSpPr>
        <p:spPr>
          <a:xfrm>
            <a:off x="7216200" y="1336680"/>
            <a:ext cx="4885200" cy="46987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Arial"/>
              </a:rPr>
              <a:t>B_23 = 0,005003</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W = 0,32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S = 0,2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G = 1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L = 0,878 mm</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N = 10</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Cp_3 = (0,01084-0,005005)/27,87= 0,2093 pF</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32"/>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Electromagnetic Simulation</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Resonators lenghts</a:t>
            </a:r>
            <a:endParaRPr b="0" lang="it-IT" sz="2200" spc="-1" strike="noStrike">
              <a:solidFill>
                <a:srgbClr val="000000"/>
              </a:solidFill>
              <a:latin typeface="Arial"/>
            </a:endParaRPr>
          </a:p>
        </p:txBody>
      </p:sp>
      <p:pic>
        <p:nvPicPr>
          <p:cNvPr id="330" name="" descr=""/>
          <p:cNvPicPr/>
          <p:nvPr/>
        </p:nvPicPr>
        <p:blipFill>
          <a:blip r:embed="rId1"/>
          <a:stretch/>
        </p:blipFill>
        <p:spPr>
          <a:xfrm>
            <a:off x="189360" y="1395000"/>
            <a:ext cx="8090640" cy="4570200"/>
          </a:xfrm>
          <a:prstGeom prst="rect">
            <a:avLst/>
          </a:prstGeom>
          <a:ln w="12600">
            <a:solidFill>
              <a:srgbClr val="000000"/>
            </a:solidFill>
            <a:round/>
          </a:ln>
        </p:spPr>
      </p:pic>
      <p:sp>
        <p:nvSpPr>
          <p:cNvPr id="331" name=""/>
          <p:cNvSpPr/>
          <p:nvPr/>
        </p:nvSpPr>
        <p:spPr>
          <a:xfrm>
            <a:off x="8708760" y="1315800"/>
            <a:ext cx="3144960" cy="4431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Alternatively we could use the equivalent circuital schematic to tune manually the lenght of each resonator. </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The image above represents the tuning done for the first resonator. The values are practically the same (L = 15.32)</a:t>
            </a:r>
            <a:endParaRPr b="0" lang="it-IT" sz="1800" spc="-1" strike="noStrike">
              <a:solidFill>
                <a:srgbClr val="000000"/>
              </a:solidFill>
              <a:latin typeface="Arial"/>
            </a:endParaRPr>
          </a:p>
        </p:txBody>
      </p:sp>
      <p:pic>
        <p:nvPicPr>
          <p:cNvPr id="332" name="" descr=""/>
          <p:cNvPicPr/>
          <p:nvPr/>
        </p:nvPicPr>
        <p:blipFill>
          <a:blip r:embed="rId2"/>
          <a:stretch/>
        </p:blipFill>
        <p:spPr>
          <a:xfrm>
            <a:off x="8796600" y="2881080"/>
            <a:ext cx="3057120" cy="1643400"/>
          </a:xfrm>
          <a:prstGeom prst="rect">
            <a:avLst/>
          </a:prstGeom>
          <a:ln w="12600">
            <a:solidFill>
              <a:srgbClr val="000000"/>
            </a:solidFill>
            <a:round/>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33"/>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Electromagnetic Simulation</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Final Schematic</a:t>
            </a:r>
            <a:endParaRPr b="0" lang="it-IT" sz="2200" spc="-1" strike="noStrike">
              <a:solidFill>
                <a:srgbClr val="000000"/>
              </a:solidFill>
              <a:latin typeface="Arial"/>
            </a:endParaRPr>
          </a:p>
        </p:txBody>
      </p:sp>
      <p:pic>
        <p:nvPicPr>
          <p:cNvPr id="334" name="" descr=""/>
          <p:cNvPicPr/>
          <p:nvPr/>
        </p:nvPicPr>
        <p:blipFill>
          <a:blip r:embed="rId1"/>
          <a:stretch/>
        </p:blipFill>
        <p:spPr>
          <a:xfrm>
            <a:off x="1740600" y="1274040"/>
            <a:ext cx="8430840" cy="48405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34"/>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Electromagnetic Simulation</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Graph NOT optimized</a:t>
            </a:r>
            <a:endParaRPr b="0" lang="it-IT" sz="2200" spc="-1" strike="noStrike">
              <a:solidFill>
                <a:srgbClr val="000000"/>
              </a:solidFill>
              <a:latin typeface="Arial"/>
            </a:endParaRPr>
          </a:p>
        </p:txBody>
      </p:sp>
      <p:pic>
        <p:nvPicPr>
          <p:cNvPr id="336" name="" descr=""/>
          <p:cNvPicPr/>
          <p:nvPr/>
        </p:nvPicPr>
        <p:blipFill>
          <a:blip r:embed="rId1"/>
          <a:stretch/>
        </p:blipFill>
        <p:spPr>
          <a:xfrm>
            <a:off x="489600" y="1343520"/>
            <a:ext cx="6818040" cy="4653720"/>
          </a:xfrm>
          <a:prstGeom prst="rect">
            <a:avLst/>
          </a:prstGeom>
          <a:ln w="0">
            <a:noFill/>
          </a:ln>
        </p:spPr>
      </p:pic>
      <p:sp>
        <p:nvSpPr>
          <p:cNvPr id="337" name=""/>
          <p:cNvSpPr/>
          <p:nvPr/>
        </p:nvSpPr>
        <p:spPr>
          <a:xfrm>
            <a:off x="7976520" y="1523880"/>
            <a:ext cx="4065480" cy="3590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The filter does not return a satusfying plot. The bandwidth requirement is not respectes, the return loss 15 dB higher.</a:t>
            </a:r>
            <a:br>
              <a:rPr sz="1800"/>
            </a:br>
            <a:br>
              <a:rPr sz="1800"/>
            </a:br>
            <a:r>
              <a:rPr b="0" lang="it-IT" sz="1800" spc="-1" strike="noStrike">
                <a:solidFill>
                  <a:srgbClr val="000000"/>
                </a:solidFill>
                <a:latin typeface="Sitka Text"/>
              </a:rPr>
              <a:t>The only requirements respected so far are the ones concerning the out-of-band attenuation.</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Unfortunately the transmission seem depressed, even if the “tand” parameter has been kept nill. </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8" name="" descr=""/>
          <p:cNvPicPr/>
          <p:nvPr/>
        </p:nvPicPr>
        <p:blipFill>
          <a:blip r:embed="rId1"/>
          <a:stretch/>
        </p:blipFill>
        <p:spPr>
          <a:xfrm>
            <a:off x="64440" y="1303920"/>
            <a:ext cx="5991120" cy="4066560"/>
          </a:xfrm>
          <a:prstGeom prst="rect">
            <a:avLst/>
          </a:prstGeom>
          <a:ln w="0">
            <a:noFill/>
          </a:ln>
        </p:spPr>
      </p:pic>
      <p:pic>
        <p:nvPicPr>
          <p:cNvPr id="339" name="" descr=""/>
          <p:cNvPicPr/>
          <p:nvPr/>
        </p:nvPicPr>
        <p:blipFill>
          <a:blip r:embed="rId2"/>
          <a:stretch/>
        </p:blipFill>
        <p:spPr>
          <a:xfrm>
            <a:off x="6309000" y="1376280"/>
            <a:ext cx="5882040" cy="3903120"/>
          </a:xfrm>
          <a:prstGeom prst="rect">
            <a:avLst/>
          </a:prstGeom>
          <a:ln w="0">
            <a:noFill/>
          </a:ln>
        </p:spPr>
      </p:pic>
      <p:sp>
        <p:nvSpPr>
          <p:cNvPr id="340" name="PlaceHolder 35"/>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Electromagnetic Simulation</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Graph optimized</a:t>
            </a:r>
            <a:endParaRPr b="0" lang="it-IT" sz="2200" spc="-1" strike="noStrike">
              <a:solidFill>
                <a:srgbClr val="000000"/>
              </a:solidFill>
              <a:latin typeface="Arial"/>
            </a:endParaRPr>
          </a:p>
        </p:txBody>
      </p:sp>
      <p:sp>
        <p:nvSpPr>
          <p:cNvPr id="341" name=""/>
          <p:cNvSpPr/>
          <p:nvPr/>
        </p:nvSpPr>
        <p:spPr>
          <a:xfrm>
            <a:off x="1098360" y="5561640"/>
            <a:ext cx="395820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After 500 iterations of KAPU</a:t>
            </a:r>
            <a:endParaRPr b="0" lang="it-IT" sz="1800" spc="-1" strike="noStrike">
              <a:solidFill>
                <a:srgbClr val="000000"/>
              </a:solidFill>
              <a:latin typeface="Arial"/>
            </a:endParaRPr>
          </a:p>
        </p:txBody>
      </p:sp>
      <p:sp>
        <p:nvSpPr>
          <p:cNvPr id="342" name=""/>
          <p:cNvSpPr/>
          <p:nvPr/>
        </p:nvSpPr>
        <p:spPr>
          <a:xfrm>
            <a:off x="7224120" y="5522400"/>
            <a:ext cx="3958200" cy="3657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After 2000 iterations of KAPU</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3" name="" descr=""/>
          <p:cNvPicPr/>
          <p:nvPr/>
        </p:nvPicPr>
        <p:blipFill>
          <a:blip r:embed="rId1"/>
          <a:stretch/>
        </p:blipFill>
        <p:spPr>
          <a:xfrm>
            <a:off x="80280" y="1452600"/>
            <a:ext cx="6864480" cy="4555440"/>
          </a:xfrm>
          <a:prstGeom prst="rect">
            <a:avLst/>
          </a:prstGeom>
          <a:ln w="0">
            <a:noFill/>
          </a:ln>
        </p:spPr>
      </p:pic>
      <p:sp>
        <p:nvSpPr>
          <p:cNvPr id="344" name=""/>
          <p:cNvSpPr/>
          <p:nvPr/>
        </p:nvSpPr>
        <p:spPr>
          <a:xfrm>
            <a:off x="7342920" y="1454760"/>
            <a:ext cx="4541760" cy="4324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Arial"/>
              </a:rPr>
              <a:t>L_input = 17,2485698571257</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G_01 = 0,784506724299976</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L_01 = 2,25363416886992</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G_12 = 0.0900375650661024</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L_12 = 0.707911247254743</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G_23 = 0.762661136716216</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L_23 = 0.871293941791847</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R_1 = 14.8239922803857</a:t>
            </a: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R_2 = 16.665417817108</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Arial"/>
              </a:rPr>
              <a:t>L_output = 16.770330565146</a:t>
            </a:r>
            <a:endParaRPr b="0" lang="it-IT" sz="1800" spc="-1" strike="noStrike">
              <a:solidFill>
                <a:srgbClr val="000000"/>
              </a:solidFill>
              <a:latin typeface="Arial"/>
            </a:endParaRPr>
          </a:p>
        </p:txBody>
      </p:sp>
      <p:sp>
        <p:nvSpPr>
          <p:cNvPr id="345" name="PlaceHolder 36"/>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3: Electromagnetic Simulation</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Graph optimized, 4000 iterations of KAPU (optimization method)</a:t>
            </a:r>
            <a:endParaRPr b="0" lang="it-IT"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
          <p:cNvSpPr/>
          <p:nvPr/>
        </p:nvSpPr>
        <p:spPr>
          <a:xfrm>
            <a:off x="425520" y="1642680"/>
            <a:ext cx="11350440" cy="4116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2000" spc="-1" strike="noStrike">
                <a:solidFill>
                  <a:srgbClr val="000000"/>
                </a:solidFill>
                <a:latin typeface="Sitka Text"/>
              </a:rPr>
              <a:t>As we can see in the last picture, the plot obtained is not perfect. Regardless of the high number of iterations, the absolute value of the first parameter of scattering do not respect the return loss requirement. There is a difference of 0.73 dB. In terms of power it means that there is a fraction of the “signal” coming back that is 10^{0.073} = 1.176 times higher than requested.</a:t>
            </a:r>
            <a:endParaRPr b="0" lang="it-IT" sz="2000" spc="-1" strike="noStrike">
              <a:solidFill>
                <a:srgbClr val="000000"/>
              </a:solidFill>
              <a:latin typeface="Arial"/>
            </a:endParaRPr>
          </a:p>
          <a:p>
            <a:pPr>
              <a:lnSpc>
                <a:spcPct val="100000"/>
              </a:lnSpc>
            </a:pPr>
            <a:br>
              <a:rPr sz="2000"/>
            </a:br>
            <a:r>
              <a:rPr b="0" lang="it-IT" sz="2000" spc="-1" strike="noStrike">
                <a:solidFill>
                  <a:srgbClr val="000000"/>
                </a:solidFill>
                <a:latin typeface="Sitka Text"/>
              </a:rPr>
              <a:t>Is it tolerable? It depends on how much precisely our filter must perform according to the specific application for which it will be employed.</a:t>
            </a:r>
            <a:endParaRPr b="0" lang="it-IT" sz="2000" spc="-1" strike="noStrike">
              <a:solidFill>
                <a:srgbClr val="000000"/>
              </a:solidFill>
              <a:latin typeface="Arial"/>
            </a:endParaRPr>
          </a:p>
          <a:p>
            <a:pPr>
              <a:lnSpc>
                <a:spcPct val="100000"/>
              </a:lnSpc>
            </a:pPr>
            <a:endParaRPr b="0" lang="it-IT" sz="2000" spc="-1" strike="noStrike">
              <a:solidFill>
                <a:srgbClr val="000000"/>
              </a:solidFill>
              <a:latin typeface="Arial"/>
            </a:endParaRPr>
          </a:p>
          <a:p>
            <a:pPr>
              <a:lnSpc>
                <a:spcPct val="100000"/>
              </a:lnSpc>
            </a:pPr>
            <a:r>
              <a:rPr b="0" lang="it-IT" sz="2000" spc="-1" strike="noStrike">
                <a:solidFill>
                  <a:srgbClr val="000000"/>
                </a:solidFill>
                <a:latin typeface="Sitka Text"/>
              </a:rPr>
              <a:t>A possible solution would be the re-design of the filter for an order of 5.</a:t>
            </a:r>
            <a:br>
              <a:rPr sz="2000"/>
            </a:br>
            <a:endParaRPr b="0" lang="it-IT" sz="2000" spc="-1" strike="noStrike">
              <a:solidFill>
                <a:srgbClr val="000000"/>
              </a:solidFill>
              <a:latin typeface="Arial"/>
            </a:endParaRPr>
          </a:p>
          <a:p>
            <a:pPr>
              <a:lnSpc>
                <a:spcPct val="100000"/>
              </a:lnSpc>
            </a:pP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4"/>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Low pass prototype: order of the filter</a:t>
            </a:r>
            <a:endParaRPr b="0" lang="it-IT" sz="2200" spc="-1" strike="noStrike">
              <a:solidFill>
                <a:srgbClr val="000000"/>
              </a:solidFill>
              <a:latin typeface="Arial"/>
            </a:endParaRPr>
          </a:p>
        </p:txBody>
      </p:sp>
      <p:pic>
        <p:nvPicPr>
          <p:cNvPr id="227" name="" descr=""/>
          <p:cNvPicPr/>
          <p:nvPr/>
        </p:nvPicPr>
        <p:blipFill>
          <a:blip r:embed="rId1"/>
          <a:stretch/>
        </p:blipFill>
        <p:spPr>
          <a:xfrm>
            <a:off x="410400" y="1321200"/>
            <a:ext cx="4698000" cy="4669200"/>
          </a:xfrm>
          <a:prstGeom prst="rect">
            <a:avLst/>
          </a:prstGeom>
          <a:ln w="0">
            <a:noFill/>
          </a:ln>
        </p:spPr>
      </p:pic>
      <p:sp>
        <p:nvSpPr>
          <p:cNvPr id="228" name=""/>
          <p:cNvSpPr/>
          <p:nvPr/>
        </p:nvSpPr>
        <p:spPr>
          <a:xfrm>
            <a:off x="5472720" y="1332720"/>
            <a:ext cx="6518880" cy="4292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In particolar, we call “w0” (that stands for omega zero) the </a:t>
            </a:r>
            <a:r>
              <a:rPr b="0" i="1" lang="it-IT" sz="1800" spc="-1" strike="noStrike">
                <a:solidFill>
                  <a:srgbClr val="000000"/>
                </a:solidFill>
                <a:latin typeface="Sitka Text"/>
              </a:rPr>
              <a:t>central angular frequency</a:t>
            </a:r>
            <a:r>
              <a:rPr b="0" lang="it-IT" sz="1800" spc="-1" strike="noStrike">
                <a:solidFill>
                  <a:srgbClr val="000000"/>
                </a:solidFill>
                <a:latin typeface="Sitka Text"/>
              </a:rPr>
              <a:t>, while “delta” is the so-called </a:t>
            </a:r>
            <a:r>
              <a:rPr b="0" i="1" lang="it-IT" sz="1800" spc="-1" strike="noStrike">
                <a:solidFill>
                  <a:srgbClr val="000000"/>
                </a:solidFill>
                <a:latin typeface="Sitka Text"/>
              </a:rPr>
              <a:t>relative bandwidth</a:t>
            </a:r>
            <a:r>
              <a:rPr b="0" lang="it-IT" sz="1800" spc="-1" strike="noStrike">
                <a:solidFill>
                  <a:srgbClr val="000000"/>
                </a:solidFill>
                <a:latin typeface="Sitka Text"/>
              </a:rPr>
              <a:t>.</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The order of the filter refers to the number of “fluctuations” in the filter response (in terms of reflection) inside the band.</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Moreover, N is linked to the out-of-band attenuation. Indeed, the slope with which the transmission (or the reflection) plot enter (goes out) the band is directly proportional to N.</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In the realisation of the filter, N tells the number of resonators and N+1 is the amount of inverters theoretically sufficient to obtain the desidered plot.</a:t>
            </a:r>
            <a:endParaRPr b="0" lang="it-IT"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5"/>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Low pass prototype: polynomial parameters (Chebishev model)</a:t>
            </a:r>
            <a:endParaRPr b="0" lang="it-IT" sz="2200" spc="-1" strike="noStrike">
              <a:solidFill>
                <a:srgbClr val="000000"/>
              </a:solidFill>
              <a:latin typeface="Arial"/>
            </a:endParaRPr>
          </a:p>
        </p:txBody>
      </p:sp>
      <p:pic>
        <p:nvPicPr>
          <p:cNvPr id="230" name="" descr=""/>
          <p:cNvPicPr/>
          <p:nvPr/>
        </p:nvPicPr>
        <p:blipFill>
          <a:blip r:embed="rId1"/>
          <a:stretch/>
        </p:blipFill>
        <p:spPr>
          <a:xfrm>
            <a:off x="1341360" y="1466280"/>
            <a:ext cx="9502920" cy="4458240"/>
          </a:xfrm>
          <a:prstGeom prst="rect">
            <a:avLst/>
          </a:prstGeom>
          <a:ln w="29160">
            <a:solidFill>
              <a:srgbClr val="3465a4"/>
            </a:solidFill>
            <a:round/>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6"/>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Low pass prototype: polynomial parameters (Chebishev model)</a:t>
            </a:r>
            <a:endParaRPr b="0" lang="it-IT" sz="2200" spc="-1" strike="noStrike">
              <a:solidFill>
                <a:srgbClr val="000000"/>
              </a:solidFill>
              <a:latin typeface="Arial"/>
            </a:endParaRPr>
          </a:p>
        </p:txBody>
      </p:sp>
      <p:pic>
        <p:nvPicPr>
          <p:cNvPr id="232" name="" descr=""/>
          <p:cNvPicPr/>
          <p:nvPr/>
        </p:nvPicPr>
        <p:blipFill>
          <a:blip r:embed="rId1"/>
          <a:stretch/>
        </p:blipFill>
        <p:spPr>
          <a:xfrm>
            <a:off x="1110240" y="1454040"/>
            <a:ext cx="10061280" cy="4284000"/>
          </a:xfrm>
          <a:prstGeom prst="rect">
            <a:avLst/>
          </a:prstGeom>
          <a:ln w="29160">
            <a:solidFill>
              <a:srgbClr val="3465a4"/>
            </a:solidFill>
            <a:round/>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7"/>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From Low-pass to ideal band-pass filter, with lumped elements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THEORY</a:t>
            </a:r>
            <a:endParaRPr b="0" lang="it-IT" sz="2200" spc="-1" strike="noStrike">
              <a:solidFill>
                <a:srgbClr val="000000"/>
              </a:solidFill>
              <a:latin typeface="Arial"/>
            </a:endParaRPr>
          </a:p>
        </p:txBody>
      </p:sp>
      <p:sp>
        <p:nvSpPr>
          <p:cNvPr id="234" name=""/>
          <p:cNvSpPr/>
          <p:nvPr/>
        </p:nvSpPr>
        <p:spPr>
          <a:xfrm>
            <a:off x="732240" y="1444680"/>
            <a:ext cx="10775160" cy="3442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800" spc="-1" strike="noStrike">
                <a:solidFill>
                  <a:srgbClr val="000000"/>
                </a:solidFill>
                <a:latin typeface="Sitka Text"/>
              </a:rPr>
              <a:t>With the parameters calculated so far, the low-pass prototype could be drawn and simulated on AWR. However, since this project aims to desingn a band-pass filter, the next passage will be directly the evaluation of the parameters to obtain an all-shunt ideal band-pass filter. </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Indeed, </a:t>
            </a:r>
            <a:r>
              <a:rPr b="1" lang="it-IT" sz="1800" spc="-1" strike="noStrike">
                <a:solidFill>
                  <a:srgbClr val="000000"/>
                </a:solidFill>
                <a:latin typeface="Sitka Text"/>
              </a:rPr>
              <a:t>according to the specific frequency transformation from low-pass to band-pass, we will realize the filter with a LC circuit in the band-pass model</a:t>
            </a:r>
            <a:r>
              <a:rPr b="0" lang="it-IT" sz="1800" spc="-1" strike="noStrike">
                <a:solidFill>
                  <a:srgbClr val="000000"/>
                </a:solidFill>
                <a:latin typeface="Sitka Text"/>
              </a:rPr>
              <a:t>.</a:t>
            </a:r>
            <a:endParaRPr b="0" lang="it-IT" sz="1800" spc="-1" strike="noStrike">
              <a:solidFill>
                <a:srgbClr val="000000"/>
              </a:solidFill>
              <a:latin typeface="Arial"/>
            </a:endParaRPr>
          </a:p>
          <a:p>
            <a:pPr>
              <a:lnSpc>
                <a:spcPct val="100000"/>
              </a:lnSpc>
            </a:pPr>
            <a:endParaRPr b="0" lang="it-IT" sz="1800" spc="-1" strike="noStrike">
              <a:solidFill>
                <a:srgbClr val="000000"/>
              </a:solidFill>
              <a:latin typeface="Arial"/>
            </a:endParaRPr>
          </a:p>
          <a:p>
            <a:pPr>
              <a:lnSpc>
                <a:spcPct val="100000"/>
              </a:lnSpc>
            </a:pPr>
            <a:r>
              <a:rPr b="0" lang="it-IT" sz="1800" spc="-1" strike="noStrike">
                <a:solidFill>
                  <a:srgbClr val="000000"/>
                </a:solidFill>
                <a:latin typeface="Sitka Text"/>
              </a:rPr>
              <a:t>From a practical point of view, </a:t>
            </a:r>
            <a:r>
              <a:rPr b="1" lang="it-IT" sz="1800" spc="-1" strike="noStrike">
                <a:solidFill>
                  <a:srgbClr val="000000"/>
                </a:solidFill>
                <a:latin typeface="Sitka Text"/>
              </a:rPr>
              <a:t>a LC shunt-type resonator it is realized according to the formula which describe the open-circuited half-lambda resonator;</a:t>
            </a:r>
            <a:endParaRPr b="0" lang="it-IT" sz="1800" spc="-1" strike="noStrike">
              <a:solidFill>
                <a:srgbClr val="000000"/>
              </a:solidFill>
              <a:latin typeface="Arial"/>
            </a:endParaRPr>
          </a:p>
        </p:txBody>
      </p:sp>
      <mc:AlternateContent>
        <mc:Choice xmlns:a14="http://schemas.microsoft.com/office/drawing/2010/main" Requires="a14">
          <p:sp>
            <p:nvSpPr>
              <p:cNvPr id="235" name=""/>
              <p:cNvSpPr txBox="1"/>
              <p:nvPr/>
            </p:nvSpPr>
            <p:spPr>
              <a:xfrm>
                <a:off x="5765760" y="4164120"/>
                <a:ext cx="708120" cy="348120"/>
              </a:xfrm>
              <a:prstGeom prst="rect">
                <a:avLst/>
              </a:prstGeom>
            </p:spPr>
            <p:txBody>
              <a:bodyPr/>
              <a:p>
                <a14:m>
                  <m:oMath xmlns:m="http://schemas.openxmlformats.org/officeDocument/2006/math"/>
                </a14:m>
              </a:p>
            </p:txBody>
          </p:sp>
        </mc:Choice>
        <mc:Fallback/>
      </mc:AlternateContent>
      <mc:AlternateContent>
        <mc:Choice xmlns:a14="http://schemas.microsoft.com/office/drawing/2010/main" Requires="a14">
          <p:sp>
            <p:nvSpPr>
              <p:cNvPr id="236" name=""/>
              <p:cNvSpPr txBox="1"/>
              <p:nvPr/>
            </p:nvSpPr>
            <p:spPr>
              <a:xfrm>
                <a:off x="2439000" y="4768920"/>
                <a:ext cx="1290600" cy="567720"/>
              </a:xfrm>
              <a:prstGeom prst="rect">
                <a:avLst/>
              </a:prstGeom>
            </p:spPr>
            <p:txBody>
              <a:bodyPr/>
              <a:p>
                <a14:m>
                  <m:oMath xmlns:m="http://schemas.openxmlformats.org/officeDocument/2006/math">
                    <m:sSub>
                      <m:e>
                        <m:r>
                          <m:t xml:space="preserve">B</m:t>
                        </m:r>
                      </m:e>
                      <m:sub>
                        <m:r>
                          <m:t xml:space="preserve">eq</m:t>
                        </m:r>
                      </m:sub>
                    </m:sSub>
                    <m:r>
                      <m:t xml:space="preserve">=</m:t>
                    </m:r>
                    <m:f>
                      <m:num>
                        <m:r>
                          <m:t xml:space="preserve">π</m:t>
                        </m:r>
                      </m:num>
                      <m:den>
                        <m:r>
                          <m:t xml:space="preserve">2</m:t>
                        </m:r>
                        <m:r>
                          <m:t xml:space="preserve">∗</m:t>
                        </m:r>
                        <m:sSub>
                          <m:e>
                            <m:r>
                              <m:t xml:space="preserve">Z</m:t>
                            </m:r>
                          </m:e>
                          <m:sub>
                            <m:r>
                              <m:t xml:space="preserve">c</m:t>
                            </m:r>
                          </m:sub>
                        </m:sSub>
                      </m:den>
                    </m:f>
                  </m:oMath>
                </a14:m>
              </a:p>
            </p:txBody>
          </p:sp>
        </mc:Choice>
        <mc:Fallback/>
      </mc:AlternateContent>
      <mc:AlternateContent>
        <mc:Choice xmlns:a14="http://schemas.microsoft.com/office/drawing/2010/main" Requires="a14">
          <p:sp>
            <p:nvSpPr>
              <p:cNvPr id="237" name=""/>
              <p:cNvSpPr txBox="1"/>
              <p:nvPr/>
            </p:nvSpPr>
            <p:spPr>
              <a:xfrm>
                <a:off x="5246640" y="4740480"/>
                <a:ext cx="1056960" cy="653040"/>
              </a:xfrm>
              <a:prstGeom prst="rect">
                <a:avLst/>
              </a:prstGeom>
            </p:spPr>
            <p:txBody>
              <a:bodyPr/>
              <a:p>
                <a14:m>
                  <m:oMath xmlns:m="http://schemas.openxmlformats.org/officeDocument/2006/math">
                    <m:sSub>
                      <m:e>
                        <m:r>
                          <m:t xml:space="preserve">C</m:t>
                        </m:r>
                      </m:e>
                      <m:sub>
                        <m:r>
                          <m:t xml:space="preserve">eq</m:t>
                        </m:r>
                      </m:sub>
                    </m:sSub>
                    <m:r>
                      <m:t xml:space="preserve">=</m:t>
                    </m:r>
                    <m:f>
                      <m:num>
                        <m:sSub>
                          <m:e>
                            <m:r>
                              <m:t xml:space="preserve">B</m:t>
                            </m:r>
                          </m:e>
                          <m:sub>
                            <m:r>
                              <m:t xml:space="preserve">eq</m:t>
                            </m:r>
                          </m:sub>
                        </m:sSub>
                      </m:num>
                      <m:den>
                        <m:sSub>
                          <m:e>
                            <m:r>
                              <m:t xml:space="preserve">ω</m:t>
                            </m:r>
                          </m:e>
                          <m:sub>
                            <m:r>
                              <m:t xml:space="preserve">0</m:t>
                            </m:r>
                          </m:sub>
                        </m:sSub>
                      </m:den>
                    </m:f>
                  </m:oMath>
                </a14:m>
              </a:p>
            </p:txBody>
          </p:sp>
        </mc:Choice>
        <mc:Fallback/>
      </mc:AlternateContent>
      <mc:AlternateContent>
        <mc:Choice xmlns:a14="http://schemas.microsoft.com/office/drawing/2010/main" Requires="a14">
          <p:sp>
            <p:nvSpPr>
              <p:cNvPr id="238" name=""/>
              <p:cNvSpPr txBox="1"/>
              <p:nvPr/>
            </p:nvSpPr>
            <p:spPr>
              <a:xfrm>
                <a:off x="7609680" y="4770000"/>
                <a:ext cx="1552680" cy="764280"/>
              </a:xfrm>
              <a:prstGeom prst="rect">
                <a:avLst/>
              </a:prstGeom>
            </p:spPr>
            <p:txBody>
              <a:bodyPr/>
              <a:p>
                <a14:m>
                  <m:oMath xmlns:m="http://schemas.openxmlformats.org/officeDocument/2006/math">
                    <m:sSub>
                      <m:e>
                        <m:r>
                          <m:t xml:space="preserve">L</m:t>
                        </m:r>
                      </m:e>
                      <m:sub>
                        <m:r>
                          <m:t xml:space="preserve">eq</m:t>
                        </m:r>
                      </m:sub>
                    </m:sSub>
                    <m:r>
                      <m:t xml:space="preserve">=</m:t>
                    </m:r>
                    <m:f>
                      <m:num>
                        <m:r>
                          <m:t xml:space="preserve">1</m:t>
                        </m:r>
                      </m:num>
                      <m:den>
                        <m:sSup>
                          <m:e>
                            <m:r>
                              <m:t xml:space="preserve">ω</m:t>
                            </m:r>
                          </m:e>
                          <m:sup>
                            <m:r>
                              <m:t xml:space="preserve">2</m:t>
                            </m:r>
                          </m:sup>
                        </m:sSup>
                        <m:r>
                          <m:t xml:space="preserve">∗</m:t>
                        </m:r>
                        <m:sSub>
                          <m:e>
                            <m:r>
                              <m:t xml:space="preserve">C</m:t>
                            </m:r>
                          </m:e>
                          <m:sub>
                            <m:r>
                              <m:t xml:space="preserve">eq</m:t>
                            </m:r>
                          </m:sub>
                        </m:sSub>
                      </m:den>
                    </m:f>
                  </m:oMath>
                </a14:m>
              </a:p>
            </p:txBody>
          </p:sp>
        </mc:Choice>
        <mc:Fallback/>
      </mc:AlternateContent>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8"/>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From Low-pass to ideal band-pass filter, with lumped elements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THEORY</a:t>
            </a:r>
            <a:endParaRPr b="0" lang="it-IT" sz="2200" spc="-1" strike="noStrike">
              <a:solidFill>
                <a:srgbClr val="000000"/>
              </a:solidFill>
              <a:latin typeface="Arial"/>
            </a:endParaRPr>
          </a:p>
        </p:txBody>
      </p:sp>
      <p:sp>
        <p:nvSpPr>
          <p:cNvPr id="240" name=""/>
          <p:cNvSpPr/>
          <p:nvPr/>
        </p:nvSpPr>
        <p:spPr>
          <a:xfrm>
            <a:off x="603720" y="1375920"/>
            <a:ext cx="4511160" cy="34120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it-IT" sz="1600" spc="-1" strike="noStrike">
                <a:solidFill>
                  <a:srgbClr val="000000"/>
                </a:solidFill>
                <a:latin typeface="Sitka Text"/>
              </a:rPr>
              <a:t>As for the inverters, their values depend on the value of C_eq. Do recall that the all-shunt prototype is derived from the low-pass ideal prototype where C_eq = 1, and for which:</a:t>
            </a:r>
            <a:endParaRPr b="0" lang="it-IT" sz="1600" spc="-1" strike="noStrike">
              <a:solidFill>
                <a:srgbClr val="000000"/>
              </a:solidFill>
              <a:latin typeface="Arial"/>
            </a:endParaRPr>
          </a:p>
          <a:p>
            <a:pPr>
              <a:lnSpc>
                <a:spcPct val="100000"/>
              </a:lnSpc>
            </a:pPr>
            <a:endParaRPr b="0" lang="it-IT" sz="1600" spc="-1" strike="noStrike">
              <a:solidFill>
                <a:srgbClr val="000000"/>
              </a:solidFill>
              <a:latin typeface="Arial"/>
            </a:endParaRPr>
          </a:p>
          <a:p>
            <a:pPr>
              <a:lnSpc>
                <a:spcPct val="100000"/>
              </a:lnSpc>
            </a:pPr>
            <a:endParaRPr b="0" lang="it-IT" sz="1600" spc="-1" strike="noStrike">
              <a:solidFill>
                <a:srgbClr val="000000"/>
              </a:solidFill>
              <a:latin typeface="Arial"/>
            </a:endParaRPr>
          </a:p>
          <a:p>
            <a:pPr>
              <a:lnSpc>
                <a:spcPct val="100000"/>
              </a:lnSpc>
            </a:pPr>
            <a:endParaRPr b="0" lang="it-IT" sz="1600" spc="-1" strike="noStrike">
              <a:solidFill>
                <a:srgbClr val="000000"/>
              </a:solidFill>
              <a:latin typeface="Arial"/>
            </a:endParaRPr>
          </a:p>
          <a:p>
            <a:pPr>
              <a:lnSpc>
                <a:spcPct val="100000"/>
              </a:lnSpc>
            </a:pPr>
            <a:endParaRPr b="0" lang="it-IT" sz="1600" spc="-1" strike="noStrike">
              <a:solidFill>
                <a:srgbClr val="000000"/>
              </a:solidFill>
              <a:latin typeface="Arial"/>
            </a:endParaRPr>
          </a:p>
          <a:p>
            <a:pPr>
              <a:lnSpc>
                <a:spcPct val="100000"/>
              </a:lnSpc>
            </a:pPr>
            <a:endParaRPr b="0" lang="it-IT" sz="1600" spc="-1" strike="noStrike">
              <a:solidFill>
                <a:srgbClr val="000000"/>
              </a:solidFill>
              <a:latin typeface="Arial"/>
            </a:endParaRPr>
          </a:p>
          <a:p>
            <a:pPr>
              <a:lnSpc>
                <a:spcPct val="100000"/>
              </a:lnSpc>
            </a:pPr>
            <a:endParaRPr b="0" lang="it-IT" sz="1600" spc="-1" strike="noStrike">
              <a:solidFill>
                <a:srgbClr val="000000"/>
              </a:solidFill>
              <a:latin typeface="Arial"/>
            </a:endParaRPr>
          </a:p>
          <a:p>
            <a:pPr>
              <a:lnSpc>
                <a:spcPct val="100000"/>
              </a:lnSpc>
            </a:pPr>
            <a:endParaRPr b="0" lang="it-IT" sz="1600" spc="-1" strike="noStrike">
              <a:solidFill>
                <a:srgbClr val="000000"/>
              </a:solidFill>
              <a:latin typeface="Arial"/>
            </a:endParaRPr>
          </a:p>
          <a:p>
            <a:pPr>
              <a:lnSpc>
                <a:spcPct val="100000"/>
              </a:lnSpc>
            </a:pPr>
            <a:endParaRPr b="0" lang="it-IT" sz="1600" spc="-1" strike="noStrike">
              <a:solidFill>
                <a:srgbClr val="000000"/>
              </a:solidFill>
              <a:latin typeface="Arial"/>
            </a:endParaRPr>
          </a:p>
          <a:p>
            <a:pPr>
              <a:lnSpc>
                <a:spcPct val="100000"/>
              </a:lnSpc>
            </a:pPr>
            <a:r>
              <a:rPr b="0" lang="it-IT" sz="1600" spc="-1" strike="noStrike">
                <a:solidFill>
                  <a:srgbClr val="000000"/>
                </a:solidFill>
                <a:latin typeface="Sitka Text"/>
              </a:rPr>
              <a:t>In order to obtain the inverters values for a different capacitance, t’s sufficient to multiply the inverters values by </a:t>
            </a:r>
            <a:endParaRPr b="0" lang="it-IT" sz="1600" spc="-1" strike="noStrike">
              <a:solidFill>
                <a:srgbClr val="000000"/>
              </a:solidFill>
              <a:latin typeface="Arial"/>
            </a:endParaRPr>
          </a:p>
        </p:txBody>
      </p:sp>
      <mc:AlternateContent>
        <mc:Choice xmlns:a14="http://schemas.microsoft.com/office/drawing/2010/main" Requires="a14">
          <p:sp>
            <p:nvSpPr>
              <p:cNvPr id="241" name=""/>
              <p:cNvSpPr txBox="1"/>
              <p:nvPr/>
            </p:nvSpPr>
            <p:spPr>
              <a:xfrm>
                <a:off x="1667880" y="2790720"/>
                <a:ext cx="2271600" cy="525240"/>
              </a:xfrm>
              <a:prstGeom prst="rect">
                <a:avLst/>
              </a:prstGeom>
            </p:spPr>
            <p:txBody>
              <a:bodyPr/>
              <a:p>
                <a14:m>
                  <m:oMath xmlns:m="http://schemas.openxmlformats.org/officeDocument/2006/math">
                    <m:sSub>
                      <m:e>
                        <m:r>
                          <m:t xml:space="preserve">J</m:t>
                        </m:r>
                      </m:e>
                      <m:sub>
                        <m:r>
                          <m:t xml:space="preserve">0</m:t>
                        </m:r>
                        <m:r>
                          <m:t xml:space="preserve">,1</m:t>
                        </m:r>
                      </m:sub>
                    </m:sSub>
                    <m:r>
                      <m:t xml:space="preserve">=</m:t>
                    </m:r>
                    <m:sSub>
                      <m:e>
                        <m:r>
                          <m:t xml:space="preserve">J</m:t>
                        </m:r>
                      </m:e>
                      <m:sub>
                        <m:r>
                          <m:t xml:space="preserve">N</m:t>
                        </m:r>
                        <m:r>
                          <m:t xml:space="preserve">,</m:t>
                        </m:r>
                        <m:r>
                          <m:t xml:space="preserve">N</m:t>
                        </m:r>
                        <m:r>
                          <m:t xml:space="preserve">+</m:t>
                        </m:r>
                        <m:r>
                          <m:t xml:space="preserve">1</m:t>
                        </m:r>
                      </m:sub>
                    </m:sSub>
                    <m:r>
                      <m:t xml:space="preserve">=</m:t>
                    </m:r>
                    <m:rad>
                      <m:radPr>
                        <m:degHide m:val="1"/>
                      </m:radPr>
                      <m:deg/>
                      <m:e>
                        <m:f>
                          <m:num>
                            <m:r>
                              <m:t xml:space="preserve">ω</m:t>
                            </m:r>
                            <m:r>
                              <m:t xml:space="preserve">∗</m:t>
                            </m:r>
                            <m:r>
                              <m:t xml:space="preserve">Δ</m:t>
                            </m:r>
                          </m:num>
                          <m:den>
                            <m:sSub>
                              <m:e>
                                <m:r>
                                  <m:t xml:space="preserve">g</m:t>
                                </m:r>
                              </m:e>
                              <m:sub>
                                <m:r>
                                  <m:t xml:space="preserve">N</m:t>
                                </m:r>
                              </m:sub>
                            </m:sSub>
                            <m:r>
                              <m:t xml:space="preserve">∗</m:t>
                            </m:r>
                            <m:sSub>
                              <m:e>
                                <m:r>
                                  <m:t xml:space="preserve">g</m:t>
                                </m:r>
                              </m:e>
                              <m:sub>
                                <m:r>
                                  <m:t xml:space="preserve">N</m:t>
                                </m:r>
                                <m:r>
                                  <m:t xml:space="preserve">+</m:t>
                                </m:r>
                                <m:r>
                                  <m:t xml:space="preserve">1</m:t>
                                </m:r>
                              </m:sub>
                            </m:sSub>
                          </m:den>
                        </m:f>
                      </m:e>
                    </m:rad>
                  </m:oMath>
                </a14:m>
              </a:p>
            </p:txBody>
          </p:sp>
        </mc:Choice>
        <mc:Fallback/>
      </mc:AlternateContent>
      <mc:AlternateContent>
        <mc:Choice xmlns:a14="http://schemas.microsoft.com/office/drawing/2010/main" Requires="a14">
          <p:sp>
            <p:nvSpPr>
              <p:cNvPr id="242" name=""/>
              <p:cNvSpPr txBox="1"/>
              <p:nvPr/>
            </p:nvSpPr>
            <p:spPr>
              <a:xfrm>
                <a:off x="2053800" y="3534480"/>
                <a:ext cx="1471680" cy="575280"/>
              </a:xfrm>
              <a:prstGeom prst="rect">
                <a:avLst/>
              </a:prstGeom>
            </p:spPr>
            <p:txBody>
              <a:bodyPr/>
              <a:p>
                <a14:m>
                  <m:oMath xmlns:m="http://schemas.openxmlformats.org/officeDocument/2006/math">
                    <m:sSub>
                      <m:e>
                        <m:r>
                          <m:t xml:space="preserve">J</m:t>
                        </m:r>
                      </m:e>
                      <m:sub>
                        <m:r>
                          <m:t xml:space="preserve">i</m:t>
                        </m:r>
                        <m:r>
                          <m:t xml:space="preserve">,</m:t>
                        </m:r>
                        <m:r>
                          <m:t xml:space="preserve">i</m:t>
                        </m:r>
                        <m:r>
                          <m:t xml:space="preserve">+</m:t>
                        </m:r>
                        <m:r>
                          <m:t xml:space="preserve">1</m:t>
                        </m:r>
                      </m:sub>
                    </m:sSub>
                    <m:r>
                      <m:t xml:space="preserve">=</m:t>
                    </m:r>
                    <m:f>
                      <m:num>
                        <m:sSub>
                          <m:e>
                            <m:r>
                              <m:t xml:space="preserve">ω</m:t>
                            </m:r>
                          </m:e>
                          <m:sub>
                            <m:r>
                              <m:t xml:space="preserve">0</m:t>
                            </m:r>
                          </m:sub>
                        </m:sSub>
                        <m:r>
                          <m:t xml:space="preserve">∗</m:t>
                        </m:r>
                        <m:r>
                          <m:t xml:space="preserve">Δ</m:t>
                        </m:r>
                      </m:num>
                      <m:den>
                        <m:rad>
                          <m:radPr>
                            <m:degHide m:val="1"/>
                          </m:radPr>
                          <m:deg/>
                          <m:e>
                            <m:sSub>
                              <m:e>
                                <m:r>
                                  <m:t xml:space="preserve">g</m:t>
                                </m:r>
                              </m:e>
                              <m:sub>
                                <m:r>
                                  <m:t xml:space="preserve">i</m:t>
                                </m:r>
                              </m:sub>
                            </m:sSub>
                            <m:r>
                              <m:t xml:space="preserve">∗</m:t>
                            </m:r>
                            <m:sSub>
                              <m:e>
                                <m:r>
                                  <m:t xml:space="preserve">g</m:t>
                                </m:r>
                              </m:e>
                              <m:sub>
                                <m:r>
                                  <m:t xml:space="preserve">i</m:t>
                                </m:r>
                                <m:r>
                                  <m:t xml:space="preserve">+</m:t>
                                </m:r>
                                <m:r>
                                  <m:t xml:space="preserve">1</m:t>
                                </m:r>
                              </m:sub>
                            </m:sSub>
                          </m:e>
                        </m:rad>
                      </m:den>
                    </m:f>
                  </m:oMath>
                </a14:m>
              </a:p>
            </p:txBody>
          </p:sp>
        </mc:Choice>
        <mc:Fallback/>
      </mc:AlternateContent>
      <mc:AlternateContent>
        <mc:Choice xmlns:a14="http://schemas.microsoft.com/office/drawing/2010/main" Requires="a14">
          <p:sp>
            <p:nvSpPr>
              <p:cNvPr id="243" name=""/>
              <p:cNvSpPr txBox="1"/>
              <p:nvPr/>
            </p:nvSpPr>
            <p:spPr>
              <a:xfrm>
                <a:off x="2669040" y="5313240"/>
                <a:ext cx="434160" cy="295920"/>
              </a:xfrm>
              <a:prstGeom prst="rect">
                <a:avLst/>
              </a:prstGeom>
            </p:spPr>
            <p:txBody>
              <a:bodyPr/>
              <a:p>
                <a14:m>
                  <m:oMath xmlns:m="http://schemas.openxmlformats.org/officeDocument/2006/math">
                    <m:rad>
                      <m:radPr>
                        <m:degHide m:val="1"/>
                      </m:radPr>
                      <m:deg/>
                      <m:e>
                        <m:sSub>
                          <m:e>
                            <m:r>
                              <m:t xml:space="preserve">C</m:t>
                            </m:r>
                          </m:e>
                          <m:sub>
                            <m:r>
                              <m:t xml:space="preserve">eq</m:t>
                            </m:r>
                          </m:sub>
                        </m:sSub>
                      </m:e>
                    </m:rad>
                  </m:oMath>
                </a14:m>
              </a:p>
            </p:txBody>
          </p:sp>
        </mc:Choice>
        <mc:Fallback/>
      </mc:AlternateContent>
      <p:sp>
        <p:nvSpPr>
          <p:cNvPr id="244" name=""/>
          <p:cNvSpPr/>
          <p:nvPr/>
        </p:nvSpPr>
        <p:spPr>
          <a:xfrm>
            <a:off x="1415160" y="2642400"/>
            <a:ext cx="2818800" cy="1611360"/>
          </a:xfrm>
          <a:prstGeom prst="rect">
            <a:avLst/>
          </a:prstGeom>
          <a:no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sp>
        <p:nvSpPr>
          <p:cNvPr id="245" name=""/>
          <p:cNvSpPr/>
          <p:nvPr/>
        </p:nvSpPr>
        <p:spPr>
          <a:xfrm>
            <a:off x="2464200" y="5185800"/>
            <a:ext cx="829800" cy="523080"/>
          </a:xfrm>
          <a:prstGeom prst="rect">
            <a:avLst/>
          </a:prstGeom>
          <a:noFill/>
          <a:ln w="0">
            <a:solidFill>
              <a:srgbClr val="3465a4"/>
            </a:solidFill>
          </a:ln>
        </p:spPr>
        <p:style>
          <a:lnRef idx="0"/>
          <a:fillRef idx="0"/>
          <a:effectRef idx="0"/>
          <a:fontRef idx="minor"/>
        </p:style>
        <p:txBody>
          <a:bodyPr lIns="90000" rIns="90000" tIns="45000" bIns="45000" anchor="ctr">
            <a:noAutofit/>
          </a:bodyPr>
          <a:p>
            <a:pPr>
              <a:lnSpc>
                <a:spcPct val="100000"/>
              </a:lnSpc>
            </a:pPr>
            <a:endParaRPr b="0" lang="it-IT" sz="1800" spc="-1" strike="noStrike">
              <a:solidFill>
                <a:srgbClr val="000000"/>
              </a:solidFill>
              <a:latin typeface="Arial"/>
            </a:endParaRPr>
          </a:p>
        </p:txBody>
      </p:sp>
      <p:pic>
        <p:nvPicPr>
          <p:cNvPr id="246" name="" descr=""/>
          <p:cNvPicPr/>
          <p:nvPr/>
        </p:nvPicPr>
        <p:blipFill>
          <a:blip r:embed="rId1"/>
          <a:stretch/>
        </p:blipFill>
        <p:spPr>
          <a:xfrm>
            <a:off x="6196320" y="1438920"/>
            <a:ext cx="5331960" cy="4356360"/>
          </a:xfrm>
          <a:prstGeom prst="rect">
            <a:avLst/>
          </a:prstGeom>
          <a:ln w="29160">
            <a:solidFill>
              <a:srgbClr val="3465a4"/>
            </a:solidFill>
            <a:round/>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9"/>
          <p:cNvSpPr/>
          <p:nvPr/>
        </p:nvSpPr>
        <p:spPr>
          <a:xfrm>
            <a:off x="384840" y="139320"/>
            <a:ext cx="11427480" cy="826200"/>
          </a:xfrm>
          <a:prstGeom prst="rect">
            <a:avLst/>
          </a:prstGeom>
          <a:noFill/>
          <a:ln w="0">
            <a:noFill/>
          </a:ln>
        </p:spPr>
        <p:style>
          <a:lnRef idx="0"/>
          <a:fillRef idx="0"/>
          <a:effectRef idx="0"/>
          <a:fontRef idx="minor"/>
        </p:style>
        <p:txBody>
          <a:bodyPr lIns="90000" rIns="90000" tIns="45000" bIns="45000" anchor="t">
            <a:noAutofit/>
          </a:bodyPr>
          <a:p>
            <a:pPr defTabSz="457200">
              <a:lnSpc>
                <a:spcPct val="100000"/>
              </a:lnSpc>
              <a:tabLst>
                <a:tab algn="l" pos="0"/>
              </a:tabLst>
            </a:pPr>
            <a:r>
              <a:rPr b="1" lang="it-IT" sz="2200" spc="-1" strike="noStrike" u="sng">
                <a:solidFill>
                  <a:schemeClr val="lt1"/>
                </a:solidFill>
                <a:uFillTx/>
                <a:latin typeface="Calibri"/>
              </a:rPr>
              <a:t>STEP 1: From Low-pass to ideal band-pass filter, with lumped elements</a:t>
            </a:r>
            <a:endParaRPr b="0" lang="it-IT" sz="2200" spc="-1" strike="noStrike">
              <a:solidFill>
                <a:srgbClr val="000000"/>
              </a:solidFill>
              <a:latin typeface="Arial"/>
            </a:endParaRPr>
          </a:p>
          <a:p>
            <a:pPr defTabSz="457200">
              <a:lnSpc>
                <a:spcPct val="100000"/>
              </a:lnSpc>
              <a:tabLst>
                <a:tab algn="l" pos="0"/>
              </a:tabLst>
            </a:pPr>
            <a:r>
              <a:rPr b="1" lang="it-IT" sz="2200" spc="-1" strike="noStrike" u="sng">
                <a:solidFill>
                  <a:schemeClr val="lt1"/>
                </a:solidFill>
                <a:uFillTx/>
                <a:latin typeface="Calibri"/>
              </a:rPr>
              <a:t>SCHEMATIC</a:t>
            </a:r>
            <a:endParaRPr b="0" lang="it-IT" sz="2200" spc="-1" strike="noStrike">
              <a:solidFill>
                <a:srgbClr val="000000"/>
              </a:solidFill>
              <a:latin typeface="Arial"/>
            </a:endParaRPr>
          </a:p>
        </p:txBody>
      </p:sp>
      <p:pic>
        <p:nvPicPr>
          <p:cNvPr id="248" name="" descr=""/>
          <p:cNvPicPr/>
          <p:nvPr/>
        </p:nvPicPr>
        <p:blipFill>
          <a:blip r:embed="rId1"/>
          <a:stretch/>
        </p:blipFill>
        <p:spPr>
          <a:xfrm>
            <a:off x="362160" y="2194200"/>
            <a:ext cx="11358000" cy="2487600"/>
          </a:xfrm>
          <a:prstGeom prst="rect">
            <a:avLst/>
          </a:prstGeom>
          <a:ln w="29160">
            <a:solidFill>
              <a:srgbClr val="3465a4"/>
            </a:solidFill>
            <a:round/>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pitchFamily="0" charset="1"/>
        <a:ea typeface=""/>
        <a:cs typeface=""/>
      </a:majorFont>
      <a:minorFont>
        <a:latin typeface="Calibri"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85B21F3832B664EACBD0ACF22D8D2CF" ma:contentTypeVersion="10" ma:contentTypeDescription="Creare un nuovo documento." ma:contentTypeScope="" ma:versionID="78228ce90ba149db22dbc96af372eca8">
  <xsd:schema xmlns:xsd="http://www.w3.org/2001/XMLSchema" xmlns:xs="http://www.w3.org/2001/XMLSchema" xmlns:p="http://schemas.microsoft.com/office/2006/metadata/properties" xmlns:ns2="00d844ec-6388-45f0-b3b5-d4d7ab683fe0" targetNamespace="http://schemas.microsoft.com/office/2006/metadata/properties" ma:root="true" ma:fieldsID="627e510f791a9c99fd5cbf77cdea01ce" ns2:_="">
    <xsd:import namespace="00d844ec-6388-45f0-b3b5-d4d7ab683fe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d844ec-6388-45f0-b3b5-d4d7ab683fe0"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MediaServic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696B0D-FDA1-4AF1-A084-11F5E5115656}">
  <ds:schemaRefs>
    <ds:schemaRef ds:uri="http://schemas.microsoft.com/office/2006/documentManagement/types"/>
    <ds:schemaRef ds:uri="http://schemas.openxmlformats.org/package/2006/metadata/core-properties"/>
    <ds:schemaRef ds:uri="http://purl.org/dc/dcmitype/"/>
    <ds:schemaRef ds:uri="http://purl.org/dc/terms/"/>
    <ds:schemaRef ds:uri="http://schemas.microsoft.com/office/infopath/2007/PartnerControls"/>
    <ds:schemaRef ds:uri="http://schemas.microsoft.com/office/2006/metadata/properties"/>
    <ds:schemaRef ds:uri="00d844ec-6388-45f0-b3b5-d4d7ab683fe0"/>
    <ds:schemaRef ds:uri="http://www.w3.org/XML/1998/namespace"/>
    <ds:schemaRef ds:uri="http://purl.org/dc/elements/1.1/"/>
  </ds:schemaRefs>
</ds:datastoreItem>
</file>

<file path=customXml/itemProps2.xml><?xml version="1.0" encoding="utf-8"?>
<ds:datastoreItem xmlns:ds="http://schemas.openxmlformats.org/officeDocument/2006/customXml" ds:itemID="{582F446B-50F3-4620-AAB6-AC6BC0C47129}">
  <ds:schemaRefs>
    <ds:schemaRef ds:uri="http://schemas.microsoft.com/sharepoint/v3/contenttype/forms"/>
  </ds:schemaRefs>
</ds:datastoreItem>
</file>

<file path=customXml/itemProps3.xml><?xml version="1.0" encoding="utf-8"?>
<ds:datastoreItem xmlns:ds="http://schemas.openxmlformats.org/officeDocument/2006/customXml" ds:itemID="{B256A65B-9B89-46DB-96A2-0CDF0DF39A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d844ec-6388-45f0-b3b5-d4d7ab683f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20163</TotalTime>
  <Application>LibreOffice/7.6.4.1$Windows_X86_64 LibreOffice_project/e19e193f88cd6c0525a17fb7a176ed8e6a3e2aa1</Application>
  <AppVersion>15.0000</AppVersion>
  <Words>57</Words>
  <Paragraphs>18</Paragraphs>
  <Company>Area Servizi ICT</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2015-05-26T12:27:57Z</dcterms:created>
  <dc:creator>Alessandro Colleoni</dc:creator>
  <dc:description/>
  <dc:language>it-IT</dc:language>
  <cp:lastModifiedBy/>
  <dcterms:modified xsi:type="dcterms:W3CDTF">2024-06-17T10:01:00Z</dcterms:modified>
  <cp:revision>635</cp:revision>
  <dc:subject/>
  <dc:title>Presentazione standard di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0x010100A85B21F3832B664EACBD0ACF22D8D2CF</vt:lpwstr>
  </property>
  <property fmtid="{D5CDD505-2E9C-101B-9397-08002B2CF9AE}" pid="3" name="Notes">
    <vt:i4>1</vt:i4>
  </property>
  <property fmtid="{D5CDD505-2E9C-101B-9397-08002B2CF9AE}" pid="4" name="PresentationFormat">
    <vt:lpwstr>Widescreen</vt:lpwstr>
  </property>
  <property fmtid="{D5CDD505-2E9C-101B-9397-08002B2CF9AE}" pid="5" name="Slides">
    <vt:i4>3</vt:i4>
  </property>
</Properties>
</file>